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9" r:id="rId4"/>
    <p:sldId id="287" r:id="rId5"/>
    <p:sldId id="260" r:id="rId6"/>
    <p:sldId id="263" r:id="rId7"/>
    <p:sldId id="267" r:id="rId8"/>
    <p:sldId id="264" r:id="rId9"/>
    <p:sldId id="265" r:id="rId10"/>
    <p:sldId id="266" r:id="rId11"/>
    <p:sldId id="271" r:id="rId12"/>
    <p:sldId id="273" r:id="rId13"/>
    <p:sldId id="274" r:id="rId14"/>
    <p:sldId id="276" r:id="rId15"/>
    <p:sldId id="277" r:id="rId16"/>
    <p:sldId id="272" r:id="rId17"/>
    <p:sldId id="278" r:id="rId18"/>
    <p:sldId id="280" r:id="rId19"/>
    <p:sldId id="261" r:id="rId20"/>
    <p:sldId id="283" r:id="rId21"/>
    <p:sldId id="286" r:id="rId22"/>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sa Regolini" initials="ER" lastIdx="7" clrIdx="0">
    <p:extLst>
      <p:ext uri="{19B8F6BF-5375-455C-9EA6-DF929625EA0E}">
        <p15:presenceInfo xmlns:p15="http://schemas.microsoft.com/office/powerpoint/2012/main" userId="S-1-5-21-613870843-2077511788-318032680-2154" providerId="AD"/>
      </p:ext>
    </p:extLst>
  </p:cmAuthor>
  <p:cmAuthor id="2" name="Marisa Yao" initials="MY" lastIdx="1" clrIdx="1">
    <p:extLst>
      <p:ext uri="{19B8F6BF-5375-455C-9EA6-DF929625EA0E}">
        <p15:presenceInfo xmlns:p15="http://schemas.microsoft.com/office/powerpoint/2012/main" userId="S-1-5-21-670412464-883737703-3460032099-11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spc="0" normalizeH="0" baseline="0">
                <a:solidFill>
                  <a:schemeClr val="bg2">
                    <a:lumMod val="50000"/>
                  </a:schemeClr>
                </a:solidFill>
                <a:latin typeface="+mj-lt"/>
                <a:ea typeface="+mj-ea"/>
                <a:cs typeface="+mj-cs"/>
              </a:defRPr>
            </a:pPr>
            <a:r>
              <a:rPr lang="it-IT" dirty="0" smtClean="0">
                <a:solidFill>
                  <a:schemeClr val="bg2">
                    <a:lumMod val="50000"/>
                  </a:schemeClr>
                </a:solidFill>
              </a:rPr>
              <a:t>2021</a:t>
            </a:r>
            <a:endParaRPr lang="it-IT" dirty="0">
              <a:solidFill>
                <a:schemeClr val="bg2">
                  <a:lumMod val="50000"/>
                </a:schemeClr>
              </a:solidFill>
            </a:endParaRPr>
          </a:p>
        </c:rich>
      </c:tx>
      <c:layout>
        <c:manualLayout>
          <c:xMode val="edge"/>
          <c:yMode val="edge"/>
          <c:x val="0.42944453032541563"/>
          <c:y val="4.8387517385257303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bg2">
                  <a:lumMod val="50000"/>
                </a:schemeClr>
              </a:solidFill>
              <a:latin typeface="+mj-lt"/>
              <a:ea typeface="+mj-ea"/>
              <a:cs typeface="+mj-cs"/>
            </a:defRPr>
          </a:pPr>
          <a:endParaRPr lang="en-US"/>
        </a:p>
      </c:txPr>
    </c:title>
    <c:autoTitleDeleted val="0"/>
    <c:plotArea>
      <c:layout/>
      <c:pieChart>
        <c:varyColors val="1"/>
        <c:ser>
          <c:idx val="0"/>
          <c:order val="0"/>
          <c:tx>
            <c:strRef>
              <c:f>Foglio1!$B$1</c:f>
              <c:strCache>
                <c:ptCount val="1"/>
                <c:pt idx="0">
                  <c:v>Customers</c:v>
                </c:pt>
              </c:strCache>
            </c:strRef>
          </c:tx>
          <c:spPr>
            <a:solidFill>
              <a:srgbClr val="FFFF00"/>
            </a:solidFill>
            <a:ln>
              <a:solidFill>
                <a:schemeClr val="tx1"/>
              </a:solidFill>
            </a:ln>
          </c:spPr>
          <c:explosion val="14"/>
          <c:dPt>
            <c:idx val="0"/>
            <c:bubble3D val="0"/>
            <c:spPr>
              <a:solidFill>
                <a:srgbClr val="FFFF00"/>
              </a:solidFill>
              <a:ln w="19050">
                <a:solidFill>
                  <a:schemeClr val="tx1"/>
                </a:solidFill>
              </a:ln>
              <a:effectLst/>
            </c:spPr>
            <c:extLst>
              <c:ext xmlns:c16="http://schemas.microsoft.com/office/drawing/2014/chart" uri="{C3380CC4-5D6E-409C-BE32-E72D297353CC}">
                <c16:uniqueId val="{00000001-BB4F-479B-BD6B-7CBA2CF8C7DD}"/>
              </c:ext>
            </c:extLst>
          </c:dPt>
          <c:dPt>
            <c:idx val="1"/>
            <c:bubble3D val="0"/>
            <c:spPr>
              <a:solidFill>
                <a:srgbClr val="FFFF00"/>
              </a:solidFill>
              <a:ln w="19050">
                <a:solidFill>
                  <a:schemeClr val="tx1"/>
                </a:solidFill>
              </a:ln>
              <a:effectLst/>
            </c:spPr>
            <c:extLst>
              <c:ext xmlns:c16="http://schemas.microsoft.com/office/drawing/2014/chart" uri="{C3380CC4-5D6E-409C-BE32-E72D297353CC}">
                <c16:uniqueId val="{00000003-BB4F-479B-BD6B-7CBA2CF8C7DD}"/>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BB4F-479B-BD6B-7CBA2CF8C7DD}"/>
              </c:ext>
            </c:extLst>
          </c:dPt>
          <c:dLbls>
            <c:dLbl>
              <c:idx val="0"/>
              <c:layout>
                <c:manualLayout>
                  <c:x val="5.8540609169215614E-2"/>
                  <c:y val="0.30874292171666995"/>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r>
                      <a:rPr lang="en-US" sz="1400" b="0" baseline="0" dirty="0">
                        <a:solidFill>
                          <a:schemeClr val="tx1"/>
                        </a:solidFill>
                      </a:rPr>
                      <a:t>China market </a:t>
                    </a:r>
                    <a:r>
                      <a:rPr lang="en-US" sz="1400" b="0" baseline="0" dirty="0" smtClean="0">
                        <a:solidFill>
                          <a:schemeClr val="tx1"/>
                        </a:solidFill>
                      </a:rPr>
                      <a:t>85%  </a:t>
                    </a:r>
                    <a:endParaRPr lang="en-US" sz="1400" b="0" baseline="0" dirty="0">
                      <a:solidFill>
                        <a:schemeClr val="tx1"/>
                      </a:solidFill>
                    </a:endParaRPr>
                  </a:p>
                  <a:p>
                    <a:pPr>
                      <a:defRPr sz="1400">
                        <a:solidFill>
                          <a:schemeClr val="tx1"/>
                        </a:solidFill>
                      </a:defRPr>
                    </a:pPr>
                    <a:r>
                      <a:rPr lang="zh-CN" altLang="en-US" sz="1400" b="0" baseline="0" dirty="0">
                        <a:solidFill>
                          <a:schemeClr val="tx1"/>
                        </a:solidFill>
                      </a:rPr>
                      <a:t>国内市</a:t>
                    </a:r>
                    <a:r>
                      <a:rPr lang="zh-CN" altLang="en-US" sz="1400" b="0" baseline="0" dirty="0" smtClean="0">
                        <a:solidFill>
                          <a:schemeClr val="tx1"/>
                        </a:solidFill>
                      </a:rPr>
                      <a:t>场</a:t>
                    </a:r>
                    <a:r>
                      <a:rPr lang="en-US" altLang="zh-CN" sz="1400" b="0" baseline="0" dirty="0" smtClean="0">
                        <a:solidFill>
                          <a:schemeClr val="tx1"/>
                        </a:solidFill>
                      </a:rPr>
                      <a:t>85%</a:t>
                    </a:r>
                    <a:endParaRPr lang="zh-CN" altLang="en-US" sz="1400" b="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40552149882286753"/>
                      <c:h val="0.28572949781442475"/>
                    </c:manualLayout>
                  </c15:layout>
                </c:ext>
                <c:ext xmlns:c16="http://schemas.microsoft.com/office/drawing/2014/chart" uri="{C3380CC4-5D6E-409C-BE32-E72D297353CC}">
                  <c16:uniqueId val="{00000001-BB4F-479B-BD6B-7CBA2CF8C7DD}"/>
                </c:ext>
              </c:extLst>
            </c:dLbl>
            <c:dLbl>
              <c:idx val="1"/>
              <c:layout>
                <c:manualLayout>
                  <c:x val="0.22827922772422782"/>
                  <c:y val="-9.4276045592477774E-3"/>
                </c:manualLayout>
              </c:layout>
              <c:tx>
                <c:rich>
                  <a:bodyPr rot="0" spcFirstLastPara="1" vertOverflow="ellipsis" vert="horz" wrap="square" lIns="38100" tIns="19050" rIns="38100" bIns="19050" anchor="ctr" anchorCtr="1">
                    <a:spAutoFit/>
                  </a:bodyPr>
                  <a:lstStyle/>
                  <a:p>
                    <a:pPr>
                      <a:defRPr sz="1197" b="1" i="0" u="none" strike="noStrike" kern="1200" baseline="0">
                        <a:solidFill>
                          <a:schemeClr val="bg2">
                            <a:lumMod val="50000"/>
                          </a:schemeClr>
                        </a:solidFill>
                        <a:latin typeface="+mn-lt"/>
                        <a:ea typeface="+mn-ea"/>
                        <a:cs typeface="+mn-cs"/>
                      </a:defRPr>
                    </a:pPr>
                    <a:r>
                      <a:rPr lang="en-US" altLang="zh-CN" sz="1400" b="1" dirty="0"/>
                      <a:t>Export</a:t>
                    </a:r>
                  </a:p>
                  <a:p>
                    <a:pPr>
                      <a:defRPr b="1">
                        <a:solidFill>
                          <a:schemeClr val="bg2">
                            <a:lumMod val="50000"/>
                          </a:schemeClr>
                        </a:solidFill>
                      </a:defRPr>
                    </a:pPr>
                    <a:r>
                      <a:rPr lang="zh-CN" altLang="en-US" sz="1400" b="1" dirty="0"/>
                      <a:t>出口</a:t>
                    </a:r>
                  </a:p>
                  <a:p>
                    <a:pPr>
                      <a:defRPr b="1">
                        <a:solidFill>
                          <a:schemeClr val="bg2">
                            <a:lumMod val="50000"/>
                          </a:schemeClr>
                        </a:solidFill>
                      </a:defRPr>
                    </a:pPr>
                    <a:r>
                      <a:rPr lang="en-US" altLang="zh-CN" sz="1400" b="1" dirty="0" smtClean="0"/>
                      <a:t>15%</a:t>
                    </a:r>
                    <a:endParaRPr lang="zh-CN" altLang="en-US" sz="1400" b="1" dirty="0"/>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lumMod val="50000"/>
                        </a:schemeClr>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BB4F-479B-BD6B-7CBA2CF8C7DD}"/>
                </c:ext>
              </c:extLst>
            </c:dLbl>
            <c:dLbl>
              <c:idx val="2"/>
              <c:layout>
                <c:manualLayout>
                  <c:x val="-6.7686609996569599E-2"/>
                  <c:y val="-2.5089192077836703E-7"/>
                </c:manualLayout>
              </c:layout>
              <c:tx>
                <c:rich>
                  <a:bodyPr/>
                  <a:lstStyle/>
                  <a:p>
                    <a:endParaRPr lang="en-US" dirty="0"/>
                  </a:p>
                  <a:p>
                    <a:r>
                      <a:rPr lang="en-US" dirty="0"/>
                      <a:t>Local</a:t>
                    </a:r>
                  </a:p>
                  <a:p>
                    <a:r>
                      <a:rPr lang="zh-CN" altLang="en-US" dirty="0"/>
                      <a:t>内资</a:t>
                    </a:r>
                    <a:r>
                      <a:rPr lang="en-US" dirty="0"/>
                      <a:t>
15%</a:t>
                    </a:r>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B4F-479B-BD6B-7CBA2CF8C7D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Foglio1!$A$2:$A$4</c:f>
              <c:strCache>
                <c:ptCount val="2"/>
                <c:pt idx="0">
                  <c:v>Foreign [local]</c:v>
                </c:pt>
                <c:pt idx="1">
                  <c:v>Foreign [exp]</c:v>
                </c:pt>
              </c:strCache>
            </c:strRef>
          </c:cat>
          <c:val>
            <c:numRef>
              <c:f>Foglio1!$B$2:$B$4</c:f>
              <c:numCache>
                <c:formatCode>0%</c:formatCode>
                <c:ptCount val="3"/>
                <c:pt idx="0">
                  <c:v>0.88</c:v>
                </c:pt>
                <c:pt idx="1">
                  <c:v>0.12</c:v>
                </c:pt>
              </c:numCache>
            </c:numRef>
          </c:val>
          <c:extLst>
            <c:ext xmlns:c16="http://schemas.microsoft.com/office/drawing/2014/chart" uri="{C3380CC4-5D6E-409C-BE32-E72D297353CC}">
              <c16:uniqueId val="{00000006-BB4F-479B-BD6B-7CBA2CF8C7DD}"/>
            </c:ext>
          </c:extLst>
        </c:ser>
        <c:dLbls>
          <c:showLegendKey val="0"/>
          <c:showVal val="0"/>
          <c:showCatName val="1"/>
          <c:showSerName val="0"/>
          <c:showPercent val="1"/>
          <c:showBubbleSize val="0"/>
          <c:showLeaderLines val="1"/>
        </c:dLbls>
        <c:firstSliceAng val="198"/>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spc="0" normalizeH="0" baseline="0">
                <a:solidFill>
                  <a:schemeClr val="bg2">
                    <a:lumMod val="50000"/>
                  </a:schemeClr>
                </a:solidFill>
                <a:latin typeface="+mj-lt"/>
                <a:ea typeface="+mj-ea"/>
                <a:cs typeface="+mj-cs"/>
              </a:defRPr>
            </a:pPr>
            <a:r>
              <a:rPr lang="it-IT" dirty="0" smtClean="0">
                <a:solidFill>
                  <a:schemeClr val="bg2">
                    <a:lumMod val="50000"/>
                  </a:schemeClr>
                </a:solidFill>
              </a:rPr>
              <a:t>2022</a:t>
            </a:r>
            <a:endParaRPr lang="it-IT" dirty="0">
              <a:solidFill>
                <a:schemeClr val="bg2">
                  <a:lumMod val="50000"/>
                </a:schemeClr>
              </a:solidFill>
            </a:endParaRPr>
          </a:p>
        </c:rich>
      </c:tx>
      <c:layout>
        <c:manualLayout>
          <c:xMode val="edge"/>
          <c:yMode val="edge"/>
          <c:x val="0.42944453032541563"/>
          <c:y val="4.8387517385257303E-2"/>
        </c:manualLayout>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bg2">
                  <a:lumMod val="50000"/>
                </a:schemeClr>
              </a:solidFill>
              <a:latin typeface="+mj-lt"/>
              <a:ea typeface="+mj-ea"/>
              <a:cs typeface="+mj-cs"/>
            </a:defRPr>
          </a:pPr>
          <a:endParaRPr lang="en-US"/>
        </a:p>
      </c:txPr>
    </c:title>
    <c:autoTitleDeleted val="0"/>
    <c:plotArea>
      <c:layout/>
      <c:pieChart>
        <c:varyColors val="1"/>
        <c:ser>
          <c:idx val="0"/>
          <c:order val="0"/>
          <c:tx>
            <c:strRef>
              <c:f>Foglio1!$B$1</c:f>
              <c:strCache>
                <c:ptCount val="1"/>
                <c:pt idx="0">
                  <c:v>Customers</c:v>
                </c:pt>
              </c:strCache>
            </c:strRef>
          </c:tx>
          <c:spPr>
            <a:solidFill>
              <a:srgbClr val="FFFF00"/>
            </a:solidFill>
            <a:ln>
              <a:solidFill>
                <a:schemeClr val="tx1"/>
              </a:solidFill>
            </a:ln>
          </c:spPr>
          <c:explosion val="20"/>
          <c:dPt>
            <c:idx val="0"/>
            <c:bubble3D val="0"/>
            <c:spPr>
              <a:solidFill>
                <a:srgbClr val="FFFF00"/>
              </a:solidFill>
              <a:ln w="19050">
                <a:solidFill>
                  <a:schemeClr val="tx1"/>
                </a:solidFill>
              </a:ln>
              <a:effectLst/>
            </c:spPr>
            <c:extLst>
              <c:ext xmlns:c16="http://schemas.microsoft.com/office/drawing/2014/chart" uri="{C3380CC4-5D6E-409C-BE32-E72D297353CC}">
                <c16:uniqueId val="{00000001-E764-42EF-B78A-6B4197D6A1DF}"/>
              </c:ext>
            </c:extLst>
          </c:dPt>
          <c:dPt>
            <c:idx val="1"/>
            <c:bubble3D val="0"/>
            <c:spPr>
              <a:solidFill>
                <a:srgbClr val="FFFF00"/>
              </a:solidFill>
              <a:ln w="19050">
                <a:solidFill>
                  <a:schemeClr val="tx1"/>
                </a:solidFill>
              </a:ln>
              <a:effectLst/>
            </c:spPr>
            <c:extLst>
              <c:ext xmlns:c16="http://schemas.microsoft.com/office/drawing/2014/chart" uri="{C3380CC4-5D6E-409C-BE32-E72D297353CC}">
                <c16:uniqueId val="{00000003-E764-42EF-B78A-6B4197D6A1DF}"/>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E764-42EF-B78A-6B4197D6A1DF}"/>
              </c:ext>
            </c:extLst>
          </c:dPt>
          <c:dLbls>
            <c:dLbl>
              <c:idx val="0"/>
              <c:layout>
                <c:manualLayout>
                  <c:x val="5.8540609169215614E-2"/>
                  <c:y val="0.30874292171666995"/>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r>
                      <a:rPr lang="en-US" sz="1400" b="0" baseline="0" dirty="0">
                        <a:solidFill>
                          <a:schemeClr val="tx1"/>
                        </a:solidFill>
                      </a:rPr>
                      <a:t>China market </a:t>
                    </a:r>
                    <a:r>
                      <a:rPr lang="en-US" sz="1400" b="0" baseline="0" dirty="0" smtClean="0">
                        <a:solidFill>
                          <a:schemeClr val="tx1"/>
                        </a:solidFill>
                      </a:rPr>
                      <a:t>80%  </a:t>
                    </a:r>
                    <a:endParaRPr lang="en-US" sz="1400" b="0" baseline="0" dirty="0">
                      <a:solidFill>
                        <a:schemeClr val="tx1"/>
                      </a:solidFill>
                    </a:endParaRPr>
                  </a:p>
                  <a:p>
                    <a:pPr>
                      <a:defRPr sz="1400">
                        <a:solidFill>
                          <a:schemeClr val="tx1"/>
                        </a:solidFill>
                      </a:defRPr>
                    </a:pPr>
                    <a:r>
                      <a:rPr lang="zh-CN" altLang="en-US" sz="1400" b="0" baseline="0" dirty="0">
                        <a:solidFill>
                          <a:schemeClr val="tx1"/>
                        </a:solidFill>
                      </a:rPr>
                      <a:t>国内市</a:t>
                    </a:r>
                    <a:r>
                      <a:rPr lang="zh-CN" altLang="en-US" sz="1400" b="0" baseline="0" dirty="0" smtClean="0">
                        <a:solidFill>
                          <a:schemeClr val="tx1"/>
                        </a:solidFill>
                      </a:rPr>
                      <a:t>场</a:t>
                    </a:r>
                    <a:r>
                      <a:rPr lang="en-US" altLang="zh-CN" sz="1400" b="0" baseline="0" dirty="0" smtClean="0">
                        <a:solidFill>
                          <a:schemeClr val="tx1"/>
                        </a:solidFill>
                      </a:rPr>
                      <a:t>80%</a:t>
                    </a:r>
                    <a:endParaRPr lang="zh-CN" altLang="en-US" sz="1400" b="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40552149882286753"/>
                      <c:h val="0.28572949781442475"/>
                    </c:manualLayout>
                  </c15:layout>
                </c:ext>
                <c:ext xmlns:c16="http://schemas.microsoft.com/office/drawing/2014/chart" uri="{C3380CC4-5D6E-409C-BE32-E72D297353CC}">
                  <c16:uniqueId val="{00000001-E764-42EF-B78A-6B4197D6A1DF}"/>
                </c:ext>
              </c:extLst>
            </c:dLbl>
            <c:dLbl>
              <c:idx val="1"/>
              <c:layout>
                <c:manualLayout>
                  <c:x val="0.20142605509281827"/>
                  <c:y val="0"/>
                </c:manualLayout>
              </c:layout>
              <c:tx>
                <c:rich>
                  <a:bodyPr/>
                  <a:lstStyle/>
                  <a:p>
                    <a:r>
                      <a:rPr lang="en-US" altLang="zh-CN" sz="1400" dirty="0"/>
                      <a:t>Export</a:t>
                    </a:r>
                  </a:p>
                  <a:p>
                    <a:r>
                      <a:rPr lang="zh-CN" altLang="en-US" sz="1400" dirty="0"/>
                      <a:t>出口</a:t>
                    </a:r>
                  </a:p>
                  <a:p>
                    <a:r>
                      <a:rPr lang="en-US" altLang="zh-CN" sz="1400" dirty="0" smtClean="0"/>
                      <a:t>20%</a:t>
                    </a:r>
                    <a:endParaRPr lang="zh-CN" altLang="en-US" sz="1400" dirty="0"/>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E764-42EF-B78A-6B4197D6A1DF}"/>
                </c:ext>
              </c:extLst>
            </c:dLbl>
            <c:dLbl>
              <c:idx val="2"/>
              <c:layout>
                <c:manualLayout>
                  <c:x val="-6.7686609996569599E-2"/>
                  <c:y val="-2.5089192077836703E-7"/>
                </c:manualLayout>
              </c:layout>
              <c:tx>
                <c:rich>
                  <a:bodyPr/>
                  <a:lstStyle/>
                  <a:p>
                    <a:endParaRPr lang="en-US" dirty="0"/>
                  </a:p>
                  <a:p>
                    <a:r>
                      <a:rPr lang="en-US" dirty="0"/>
                      <a:t>Local</a:t>
                    </a:r>
                  </a:p>
                  <a:p>
                    <a:r>
                      <a:rPr lang="zh-CN" altLang="en-US" dirty="0"/>
                      <a:t>内资</a:t>
                    </a:r>
                    <a:r>
                      <a:rPr lang="en-US" dirty="0"/>
                      <a:t>
15%</a:t>
                    </a:r>
                  </a:p>
                </c:rich>
              </c:tx>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E764-42EF-B78A-6B4197D6A1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Foglio1!$A$2:$A$4</c:f>
              <c:strCache>
                <c:ptCount val="2"/>
                <c:pt idx="0">
                  <c:v>Foreign [local]</c:v>
                </c:pt>
                <c:pt idx="1">
                  <c:v>Foreign [exp]</c:v>
                </c:pt>
              </c:strCache>
            </c:strRef>
          </c:cat>
          <c:val>
            <c:numRef>
              <c:f>Foglio1!$B$2:$B$4</c:f>
              <c:numCache>
                <c:formatCode>0%</c:formatCode>
                <c:ptCount val="3"/>
                <c:pt idx="0">
                  <c:v>0.88</c:v>
                </c:pt>
                <c:pt idx="1">
                  <c:v>0.12</c:v>
                </c:pt>
              </c:numCache>
            </c:numRef>
          </c:val>
          <c:extLst>
            <c:ext xmlns:c16="http://schemas.microsoft.com/office/drawing/2014/chart" uri="{C3380CC4-5D6E-409C-BE32-E72D297353CC}">
              <c16:uniqueId val="{00000006-E764-42EF-B78A-6B4197D6A1DF}"/>
            </c:ext>
          </c:extLst>
        </c:ser>
        <c:dLbls>
          <c:showLegendKey val="0"/>
          <c:showVal val="0"/>
          <c:showCatName val="1"/>
          <c:showSerName val="0"/>
          <c:showPercent val="1"/>
          <c:showBubbleSize val="0"/>
          <c:showLeaderLines val="1"/>
        </c:dLbls>
        <c:firstSliceAng val="198"/>
      </c:pieChart>
      <c:spPr>
        <a:noFill/>
        <a:ln>
          <a:noFill/>
        </a:ln>
        <a:effectLst/>
      </c:spPr>
    </c:plotArea>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DCF9D52-E638-1A4D-8BA5-571774D13F5B}" type="doc">
      <dgm:prSet loTypeId="urn:microsoft.com/office/officeart/2005/8/layout/chevron1" loCatId="" qsTypeId="urn:microsoft.com/office/officeart/2005/8/quickstyle/simple1#3" qsCatId="simple" csTypeId="urn:microsoft.com/office/officeart/2005/8/colors/colorful1#1" csCatId="colorful" phldr="1"/>
      <dgm:spPr/>
      <dgm:t>
        <a:bodyPr/>
        <a:lstStyle/>
        <a:p>
          <a:endParaRPr lang="it-IT"/>
        </a:p>
      </dgm:t>
    </dgm:pt>
    <dgm:pt modelId="{0AEFF351-E50D-C146-98A8-F63C10835FA2}">
      <dgm:prSet phldrT="[Testo]" custT="1"/>
      <dgm:spPr/>
      <dgm:t>
        <a:bodyPr/>
        <a:lstStyle/>
        <a:p>
          <a:r>
            <a:rPr lang="it-IT" sz="1400" dirty="0"/>
            <a:t>Blank </a:t>
          </a:r>
        </a:p>
        <a:p>
          <a:r>
            <a:rPr lang="zh-CN" altLang="en-US" sz="1400" dirty="0"/>
            <a:t>毛坯</a:t>
          </a:r>
          <a:endParaRPr lang="it-IT" sz="1400" dirty="0"/>
        </a:p>
      </dgm:t>
    </dgm:pt>
    <dgm:pt modelId="{9C7C7B37-3A5E-EE44-8FB2-E7962105D3A3}" type="parTrans" cxnId="{9FFF7BA6-FFD5-6C45-AA67-E178AA8DDF1B}">
      <dgm:prSet/>
      <dgm:spPr/>
      <dgm:t>
        <a:bodyPr/>
        <a:lstStyle/>
        <a:p>
          <a:endParaRPr lang="it-IT" sz="1800"/>
        </a:p>
      </dgm:t>
    </dgm:pt>
    <dgm:pt modelId="{2FBF421F-1179-0946-BCA1-BD35DB9A2BA7}" type="sibTrans" cxnId="{9FFF7BA6-FFD5-6C45-AA67-E178AA8DDF1B}">
      <dgm:prSet/>
      <dgm:spPr/>
      <dgm:t>
        <a:bodyPr/>
        <a:lstStyle/>
        <a:p>
          <a:endParaRPr lang="it-IT" sz="1800"/>
        </a:p>
      </dgm:t>
    </dgm:pt>
    <dgm:pt modelId="{FEA83C66-3851-6843-AF96-E2764FC711F5}">
      <dgm:prSet phldrT="[Testo]" custT="1"/>
      <dgm:spPr/>
      <dgm:t>
        <a:bodyPr/>
        <a:lstStyle/>
        <a:p>
          <a:r>
            <a:rPr lang="it-IT" sz="1400" dirty="0"/>
            <a:t>Turning</a:t>
          </a:r>
        </a:p>
        <a:p>
          <a:r>
            <a:rPr lang="zh-CN" altLang="en-US" sz="1400" dirty="0"/>
            <a:t>车加工</a:t>
          </a:r>
          <a:endParaRPr lang="it-IT" sz="1400" dirty="0"/>
        </a:p>
      </dgm:t>
    </dgm:pt>
    <dgm:pt modelId="{62CE03BF-9CDB-3142-A218-07FF5ECCD0B7}" type="parTrans" cxnId="{8A9DD851-D89D-7944-AB4A-C46BFB8844BF}">
      <dgm:prSet/>
      <dgm:spPr/>
      <dgm:t>
        <a:bodyPr/>
        <a:lstStyle/>
        <a:p>
          <a:endParaRPr lang="it-IT" sz="1800"/>
        </a:p>
      </dgm:t>
    </dgm:pt>
    <dgm:pt modelId="{28459E2D-B698-414E-9174-2F51D1632931}" type="sibTrans" cxnId="{8A9DD851-D89D-7944-AB4A-C46BFB8844BF}">
      <dgm:prSet/>
      <dgm:spPr/>
      <dgm:t>
        <a:bodyPr/>
        <a:lstStyle/>
        <a:p>
          <a:endParaRPr lang="it-IT" sz="1800"/>
        </a:p>
      </dgm:t>
    </dgm:pt>
    <dgm:pt modelId="{63FE07B9-CE48-DF45-8B78-0FB1CEA71F7B}">
      <dgm:prSet phldrT="[Testo]" custT="1"/>
      <dgm:spPr/>
      <dgm:t>
        <a:bodyPr/>
        <a:lstStyle/>
        <a:p>
          <a:r>
            <a:rPr lang="it-IT" sz="1400" dirty="0"/>
            <a:t>Drilling</a:t>
          </a:r>
        </a:p>
        <a:p>
          <a:r>
            <a:rPr lang="zh-CN" altLang="en-US" sz="1400" dirty="0"/>
            <a:t>钻孔</a:t>
          </a:r>
          <a:endParaRPr lang="it-IT" sz="1400" dirty="0"/>
        </a:p>
      </dgm:t>
    </dgm:pt>
    <dgm:pt modelId="{30D83303-826D-C240-B47F-7764D585A98A}" type="parTrans" cxnId="{9D6C099B-DB65-A944-8221-A0124A8A5C6E}">
      <dgm:prSet/>
      <dgm:spPr/>
      <dgm:t>
        <a:bodyPr/>
        <a:lstStyle/>
        <a:p>
          <a:endParaRPr lang="it-IT" sz="1800"/>
        </a:p>
      </dgm:t>
    </dgm:pt>
    <dgm:pt modelId="{7070BB4E-703C-CA46-8659-1CD674DD40CD}" type="sibTrans" cxnId="{9D6C099B-DB65-A944-8221-A0124A8A5C6E}">
      <dgm:prSet/>
      <dgm:spPr/>
      <dgm:t>
        <a:bodyPr/>
        <a:lstStyle/>
        <a:p>
          <a:endParaRPr lang="it-IT" sz="1800"/>
        </a:p>
      </dgm:t>
    </dgm:pt>
    <dgm:pt modelId="{56C737B7-C0EA-6C47-899D-3D3D617F7DBA}">
      <dgm:prSet phldrT="[Testo]" custT="1"/>
      <dgm:spPr/>
      <dgm:t>
        <a:bodyPr/>
        <a:lstStyle/>
        <a:p>
          <a:r>
            <a:rPr lang="it-IT" sz="1400" dirty="0"/>
            <a:t>Hobbing</a:t>
          </a:r>
        </a:p>
        <a:p>
          <a:r>
            <a:rPr lang="zh-CN" altLang="en-US" sz="1400" dirty="0"/>
            <a:t>滚齿</a:t>
          </a:r>
          <a:endParaRPr lang="it-IT" sz="1400" dirty="0"/>
        </a:p>
      </dgm:t>
    </dgm:pt>
    <dgm:pt modelId="{F753EE18-0812-254D-BBD3-B76446B077C2}" type="parTrans" cxnId="{BA95CA9B-14C8-0245-8682-1D12F822AA6E}">
      <dgm:prSet/>
      <dgm:spPr/>
      <dgm:t>
        <a:bodyPr/>
        <a:lstStyle/>
        <a:p>
          <a:endParaRPr lang="it-IT" sz="1800"/>
        </a:p>
      </dgm:t>
    </dgm:pt>
    <dgm:pt modelId="{3D7BE473-8DDE-0A4F-92E7-77E567D8E19C}" type="sibTrans" cxnId="{BA95CA9B-14C8-0245-8682-1D12F822AA6E}">
      <dgm:prSet/>
      <dgm:spPr/>
      <dgm:t>
        <a:bodyPr/>
        <a:lstStyle/>
        <a:p>
          <a:endParaRPr lang="it-IT" sz="1800"/>
        </a:p>
      </dgm:t>
    </dgm:pt>
    <dgm:pt modelId="{D4466911-141B-834C-8979-2CD5F70D6DEE}">
      <dgm:prSet phldrT="[Testo]" custT="1"/>
      <dgm:spPr/>
      <dgm:t>
        <a:bodyPr/>
        <a:lstStyle/>
        <a:p>
          <a:r>
            <a:rPr lang="it-IT" sz="1400" dirty="0"/>
            <a:t>Broaching</a:t>
          </a:r>
        </a:p>
        <a:p>
          <a:r>
            <a:rPr lang="zh-CN" altLang="en-US" sz="1400" dirty="0"/>
            <a:t>拉齿</a:t>
          </a:r>
          <a:endParaRPr lang="it-IT" sz="1400" dirty="0"/>
        </a:p>
      </dgm:t>
    </dgm:pt>
    <dgm:pt modelId="{E3E5D966-B0E2-0743-B236-CDFA70863DCB}" type="parTrans" cxnId="{8C597031-7527-DC4A-9905-6FCE4BE0F195}">
      <dgm:prSet/>
      <dgm:spPr/>
      <dgm:t>
        <a:bodyPr/>
        <a:lstStyle/>
        <a:p>
          <a:endParaRPr lang="it-IT" sz="1800"/>
        </a:p>
      </dgm:t>
    </dgm:pt>
    <dgm:pt modelId="{60215A38-A1A3-A642-A969-F49650028B83}" type="sibTrans" cxnId="{8C597031-7527-DC4A-9905-6FCE4BE0F195}">
      <dgm:prSet/>
      <dgm:spPr/>
      <dgm:t>
        <a:bodyPr/>
        <a:lstStyle/>
        <a:p>
          <a:endParaRPr lang="it-IT" sz="1800"/>
        </a:p>
      </dgm:t>
    </dgm:pt>
    <dgm:pt modelId="{45882D6D-5AC2-254B-AE18-A1F4899CC397}">
      <dgm:prSet phldrT="[Testo]" custT="1"/>
      <dgm:spPr/>
      <dgm:t>
        <a:bodyPr/>
        <a:lstStyle/>
        <a:p>
          <a:r>
            <a:rPr lang="it-IT" sz="1400" dirty="0"/>
            <a:t>H.T.</a:t>
          </a:r>
        </a:p>
        <a:p>
          <a:r>
            <a:rPr lang="zh-CN" altLang="en-US" sz="1400" dirty="0"/>
            <a:t>热处理</a:t>
          </a:r>
          <a:endParaRPr lang="it-IT" sz="1400" dirty="0"/>
        </a:p>
      </dgm:t>
    </dgm:pt>
    <dgm:pt modelId="{9745D56D-6EB0-CC4E-9EEF-56F0AB7D2E2E}" type="parTrans" cxnId="{FA4AD572-3DB8-9242-80DF-CCD54BAF24CE}">
      <dgm:prSet/>
      <dgm:spPr/>
      <dgm:t>
        <a:bodyPr/>
        <a:lstStyle/>
        <a:p>
          <a:endParaRPr lang="it-IT" sz="1800"/>
        </a:p>
      </dgm:t>
    </dgm:pt>
    <dgm:pt modelId="{962DFEDF-D0E3-034F-A938-C487A3E0361D}" type="sibTrans" cxnId="{FA4AD572-3DB8-9242-80DF-CCD54BAF24CE}">
      <dgm:prSet/>
      <dgm:spPr/>
      <dgm:t>
        <a:bodyPr/>
        <a:lstStyle/>
        <a:p>
          <a:endParaRPr lang="it-IT" sz="1800"/>
        </a:p>
      </dgm:t>
    </dgm:pt>
    <dgm:pt modelId="{2B505130-0023-A048-80C6-4E548BECEC2E}">
      <dgm:prSet phldrT="[Testo]" custT="1"/>
      <dgm:spPr/>
      <dgm:t>
        <a:bodyPr/>
        <a:lstStyle/>
        <a:p>
          <a:r>
            <a:rPr lang="it-IT" sz="1400" dirty="0"/>
            <a:t>Inspection</a:t>
          </a:r>
        </a:p>
        <a:p>
          <a:r>
            <a:rPr lang="zh-CN" altLang="en-US" sz="1400" dirty="0"/>
            <a:t>检测</a:t>
          </a:r>
          <a:endParaRPr lang="it-IT" sz="1400" dirty="0"/>
        </a:p>
      </dgm:t>
    </dgm:pt>
    <dgm:pt modelId="{CF241610-0A8A-AE48-8A9D-95219D63A4E6}" type="parTrans" cxnId="{689DD70A-A1B7-8A4D-B07B-63CFCADBAB87}">
      <dgm:prSet/>
      <dgm:spPr/>
      <dgm:t>
        <a:bodyPr/>
        <a:lstStyle/>
        <a:p>
          <a:endParaRPr lang="it-IT" sz="1800"/>
        </a:p>
      </dgm:t>
    </dgm:pt>
    <dgm:pt modelId="{862D2810-690E-9948-8200-AF79CC4559D5}" type="sibTrans" cxnId="{689DD70A-A1B7-8A4D-B07B-63CFCADBAB87}">
      <dgm:prSet/>
      <dgm:spPr/>
      <dgm:t>
        <a:bodyPr/>
        <a:lstStyle/>
        <a:p>
          <a:endParaRPr lang="it-IT" sz="1800"/>
        </a:p>
      </dgm:t>
    </dgm:pt>
    <dgm:pt modelId="{22309082-6407-0B44-8E3A-06C294EDE53F}">
      <dgm:prSet phldrT="[Testo]"/>
      <dgm:spPr/>
      <dgm:t>
        <a:bodyPr/>
        <a:lstStyle/>
        <a:p>
          <a:r>
            <a:rPr lang="it-IT" dirty="0"/>
            <a:t>Delivery</a:t>
          </a:r>
        </a:p>
        <a:p>
          <a:r>
            <a:rPr lang="zh-CN" altLang="en-US" dirty="0"/>
            <a:t>发货</a:t>
          </a:r>
          <a:endParaRPr lang="it-IT" dirty="0"/>
        </a:p>
      </dgm:t>
    </dgm:pt>
    <dgm:pt modelId="{A3B66500-AC0C-F749-B901-88B879FF3C3A}" type="parTrans" cxnId="{14FE3025-F04C-1D4A-864A-3A1A26DEB79A}">
      <dgm:prSet/>
      <dgm:spPr/>
      <dgm:t>
        <a:bodyPr/>
        <a:lstStyle/>
        <a:p>
          <a:endParaRPr lang="it-IT" sz="1800"/>
        </a:p>
      </dgm:t>
    </dgm:pt>
    <dgm:pt modelId="{5FE07339-2044-E540-B494-30B6AA8E197F}" type="sibTrans" cxnId="{14FE3025-F04C-1D4A-864A-3A1A26DEB79A}">
      <dgm:prSet/>
      <dgm:spPr/>
      <dgm:t>
        <a:bodyPr/>
        <a:lstStyle/>
        <a:p>
          <a:endParaRPr lang="it-IT" sz="1800"/>
        </a:p>
      </dgm:t>
    </dgm:pt>
    <dgm:pt modelId="{CCD08536-75AD-DC41-8CA4-A3A085F82BD5}" type="pres">
      <dgm:prSet presAssocID="{3DCF9D52-E638-1A4D-8BA5-571774D13F5B}" presName="Name0" presStyleCnt="0">
        <dgm:presLayoutVars>
          <dgm:dir/>
          <dgm:animLvl val="lvl"/>
          <dgm:resizeHandles val="exact"/>
        </dgm:presLayoutVars>
      </dgm:prSet>
      <dgm:spPr/>
      <dgm:t>
        <a:bodyPr/>
        <a:lstStyle/>
        <a:p>
          <a:endParaRPr lang="en-US"/>
        </a:p>
      </dgm:t>
    </dgm:pt>
    <dgm:pt modelId="{008169F4-0554-0947-9250-4C78403636F8}" type="pres">
      <dgm:prSet presAssocID="{0AEFF351-E50D-C146-98A8-F63C10835FA2}" presName="parTxOnly" presStyleLbl="node1" presStyleIdx="0" presStyleCnt="8">
        <dgm:presLayoutVars>
          <dgm:chMax val="0"/>
          <dgm:chPref val="0"/>
          <dgm:bulletEnabled val="1"/>
        </dgm:presLayoutVars>
      </dgm:prSet>
      <dgm:spPr/>
      <dgm:t>
        <a:bodyPr/>
        <a:lstStyle/>
        <a:p>
          <a:endParaRPr lang="en-US"/>
        </a:p>
      </dgm:t>
    </dgm:pt>
    <dgm:pt modelId="{DBB030FF-14EC-584F-B6A7-16C8E8FC2B35}" type="pres">
      <dgm:prSet presAssocID="{2FBF421F-1179-0946-BCA1-BD35DB9A2BA7}" presName="parTxOnlySpace" presStyleCnt="0"/>
      <dgm:spPr/>
    </dgm:pt>
    <dgm:pt modelId="{AB5F3FA7-9C4E-774B-8133-5E81BC310EFF}" type="pres">
      <dgm:prSet presAssocID="{FEA83C66-3851-6843-AF96-E2764FC711F5}" presName="parTxOnly" presStyleLbl="node1" presStyleIdx="1" presStyleCnt="8">
        <dgm:presLayoutVars>
          <dgm:chMax val="0"/>
          <dgm:chPref val="0"/>
          <dgm:bulletEnabled val="1"/>
        </dgm:presLayoutVars>
      </dgm:prSet>
      <dgm:spPr/>
      <dgm:t>
        <a:bodyPr/>
        <a:lstStyle/>
        <a:p>
          <a:endParaRPr lang="en-US"/>
        </a:p>
      </dgm:t>
    </dgm:pt>
    <dgm:pt modelId="{A5882DAA-E355-B544-905C-7980BE750D07}" type="pres">
      <dgm:prSet presAssocID="{28459E2D-B698-414E-9174-2F51D1632931}" presName="parTxOnlySpace" presStyleCnt="0"/>
      <dgm:spPr/>
    </dgm:pt>
    <dgm:pt modelId="{82007690-ABFC-EC43-A48A-53408A205F69}" type="pres">
      <dgm:prSet presAssocID="{63FE07B9-CE48-DF45-8B78-0FB1CEA71F7B}" presName="parTxOnly" presStyleLbl="node1" presStyleIdx="2" presStyleCnt="8">
        <dgm:presLayoutVars>
          <dgm:chMax val="0"/>
          <dgm:chPref val="0"/>
          <dgm:bulletEnabled val="1"/>
        </dgm:presLayoutVars>
      </dgm:prSet>
      <dgm:spPr/>
      <dgm:t>
        <a:bodyPr/>
        <a:lstStyle/>
        <a:p>
          <a:endParaRPr lang="en-US"/>
        </a:p>
      </dgm:t>
    </dgm:pt>
    <dgm:pt modelId="{17E01FD7-22A1-2B4C-9357-2A4FC3222DE3}" type="pres">
      <dgm:prSet presAssocID="{7070BB4E-703C-CA46-8659-1CD674DD40CD}" presName="parTxOnlySpace" presStyleCnt="0"/>
      <dgm:spPr/>
    </dgm:pt>
    <dgm:pt modelId="{BBB476B4-4C64-3546-BDC0-431CBE03B9F0}" type="pres">
      <dgm:prSet presAssocID="{56C737B7-C0EA-6C47-899D-3D3D617F7DBA}" presName="parTxOnly" presStyleLbl="node1" presStyleIdx="3" presStyleCnt="8">
        <dgm:presLayoutVars>
          <dgm:chMax val="0"/>
          <dgm:chPref val="0"/>
          <dgm:bulletEnabled val="1"/>
        </dgm:presLayoutVars>
      </dgm:prSet>
      <dgm:spPr/>
      <dgm:t>
        <a:bodyPr/>
        <a:lstStyle/>
        <a:p>
          <a:endParaRPr lang="en-US"/>
        </a:p>
      </dgm:t>
    </dgm:pt>
    <dgm:pt modelId="{95DCA846-6B7A-DF45-B44F-E9A026A84EB9}" type="pres">
      <dgm:prSet presAssocID="{3D7BE473-8DDE-0A4F-92E7-77E567D8E19C}" presName="parTxOnlySpace" presStyleCnt="0"/>
      <dgm:spPr/>
    </dgm:pt>
    <dgm:pt modelId="{1FA579E8-6975-D847-85FA-169F398713E0}" type="pres">
      <dgm:prSet presAssocID="{D4466911-141B-834C-8979-2CD5F70D6DEE}" presName="parTxOnly" presStyleLbl="node1" presStyleIdx="4" presStyleCnt="8" custScaleX="122805">
        <dgm:presLayoutVars>
          <dgm:chMax val="0"/>
          <dgm:chPref val="0"/>
          <dgm:bulletEnabled val="1"/>
        </dgm:presLayoutVars>
      </dgm:prSet>
      <dgm:spPr/>
      <dgm:t>
        <a:bodyPr/>
        <a:lstStyle/>
        <a:p>
          <a:endParaRPr lang="en-US"/>
        </a:p>
      </dgm:t>
    </dgm:pt>
    <dgm:pt modelId="{A21F9669-8480-4140-BE36-EDC26C7E869F}" type="pres">
      <dgm:prSet presAssocID="{60215A38-A1A3-A642-A969-F49650028B83}" presName="parTxOnlySpace" presStyleCnt="0"/>
      <dgm:spPr/>
    </dgm:pt>
    <dgm:pt modelId="{3CD5784A-1420-0640-8562-D81A8BB74486}" type="pres">
      <dgm:prSet presAssocID="{45882D6D-5AC2-254B-AE18-A1F4899CC397}" presName="parTxOnly" presStyleLbl="node1" presStyleIdx="5" presStyleCnt="8">
        <dgm:presLayoutVars>
          <dgm:chMax val="0"/>
          <dgm:chPref val="0"/>
          <dgm:bulletEnabled val="1"/>
        </dgm:presLayoutVars>
      </dgm:prSet>
      <dgm:spPr/>
      <dgm:t>
        <a:bodyPr/>
        <a:lstStyle/>
        <a:p>
          <a:endParaRPr lang="en-US"/>
        </a:p>
      </dgm:t>
    </dgm:pt>
    <dgm:pt modelId="{5EE618B5-DB9A-2942-84E6-309F1027955C}" type="pres">
      <dgm:prSet presAssocID="{962DFEDF-D0E3-034F-A938-C487A3E0361D}" presName="parTxOnlySpace" presStyleCnt="0"/>
      <dgm:spPr/>
    </dgm:pt>
    <dgm:pt modelId="{A62D6BA0-E143-5C42-8590-D184D3B37D7F}" type="pres">
      <dgm:prSet presAssocID="{2B505130-0023-A048-80C6-4E548BECEC2E}" presName="parTxOnly" presStyleLbl="node1" presStyleIdx="6" presStyleCnt="8" custScaleX="114156">
        <dgm:presLayoutVars>
          <dgm:chMax val="0"/>
          <dgm:chPref val="0"/>
          <dgm:bulletEnabled val="1"/>
        </dgm:presLayoutVars>
      </dgm:prSet>
      <dgm:spPr/>
      <dgm:t>
        <a:bodyPr/>
        <a:lstStyle/>
        <a:p>
          <a:endParaRPr lang="en-US"/>
        </a:p>
      </dgm:t>
    </dgm:pt>
    <dgm:pt modelId="{6207E228-10CE-FB4D-BC3C-F485DC59DFCE}" type="pres">
      <dgm:prSet presAssocID="{862D2810-690E-9948-8200-AF79CC4559D5}" presName="parTxOnlySpace" presStyleCnt="0"/>
      <dgm:spPr/>
    </dgm:pt>
    <dgm:pt modelId="{C680416E-1FA8-FE47-AE6A-ADBFEC3A34E8}" type="pres">
      <dgm:prSet presAssocID="{22309082-6407-0B44-8E3A-06C294EDE53F}" presName="parTxOnly" presStyleLbl="node1" presStyleIdx="7" presStyleCnt="8">
        <dgm:presLayoutVars>
          <dgm:chMax val="0"/>
          <dgm:chPref val="0"/>
          <dgm:bulletEnabled val="1"/>
        </dgm:presLayoutVars>
      </dgm:prSet>
      <dgm:spPr/>
      <dgm:t>
        <a:bodyPr/>
        <a:lstStyle/>
        <a:p>
          <a:endParaRPr lang="en-US"/>
        </a:p>
      </dgm:t>
    </dgm:pt>
  </dgm:ptLst>
  <dgm:cxnLst>
    <dgm:cxn modelId="{9D6C099B-DB65-A944-8221-A0124A8A5C6E}" srcId="{3DCF9D52-E638-1A4D-8BA5-571774D13F5B}" destId="{63FE07B9-CE48-DF45-8B78-0FB1CEA71F7B}" srcOrd="2" destOrd="0" parTransId="{30D83303-826D-C240-B47F-7764D585A98A}" sibTransId="{7070BB4E-703C-CA46-8659-1CD674DD40CD}"/>
    <dgm:cxn modelId="{AE047469-AFBE-4C44-8D69-E747F70450A4}" type="presOf" srcId="{22309082-6407-0B44-8E3A-06C294EDE53F}" destId="{C680416E-1FA8-FE47-AE6A-ADBFEC3A34E8}" srcOrd="0" destOrd="0" presId="urn:microsoft.com/office/officeart/2005/8/layout/chevron1"/>
    <dgm:cxn modelId="{F5557F71-ABDF-486B-B117-1AAE0E9F776D}" type="presOf" srcId="{56C737B7-C0EA-6C47-899D-3D3D617F7DBA}" destId="{BBB476B4-4C64-3546-BDC0-431CBE03B9F0}" srcOrd="0" destOrd="0" presId="urn:microsoft.com/office/officeart/2005/8/layout/chevron1"/>
    <dgm:cxn modelId="{FA4AD572-3DB8-9242-80DF-CCD54BAF24CE}" srcId="{3DCF9D52-E638-1A4D-8BA5-571774D13F5B}" destId="{45882D6D-5AC2-254B-AE18-A1F4899CC397}" srcOrd="5" destOrd="0" parTransId="{9745D56D-6EB0-CC4E-9EEF-56F0AB7D2E2E}" sibTransId="{962DFEDF-D0E3-034F-A938-C487A3E0361D}"/>
    <dgm:cxn modelId="{4D6C5188-87A9-4BD8-A2A6-15D50CBF06C5}" type="presOf" srcId="{63FE07B9-CE48-DF45-8B78-0FB1CEA71F7B}" destId="{82007690-ABFC-EC43-A48A-53408A205F69}" srcOrd="0" destOrd="0" presId="urn:microsoft.com/office/officeart/2005/8/layout/chevron1"/>
    <dgm:cxn modelId="{D5BD2424-1731-4EA0-862F-3FDC06636E55}" type="presOf" srcId="{0AEFF351-E50D-C146-98A8-F63C10835FA2}" destId="{008169F4-0554-0947-9250-4C78403636F8}" srcOrd="0" destOrd="0" presId="urn:microsoft.com/office/officeart/2005/8/layout/chevron1"/>
    <dgm:cxn modelId="{8C597031-7527-DC4A-9905-6FCE4BE0F195}" srcId="{3DCF9D52-E638-1A4D-8BA5-571774D13F5B}" destId="{D4466911-141B-834C-8979-2CD5F70D6DEE}" srcOrd="4" destOrd="0" parTransId="{E3E5D966-B0E2-0743-B236-CDFA70863DCB}" sibTransId="{60215A38-A1A3-A642-A969-F49650028B83}"/>
    <dgm:cxn modelId="{57B9E147-E6FD-4F59-91EF-03A734E2C11F}" type="presOf" srcId="{3DCF9D52-E638-1A4D-8BA5-571774D13F5B}" destId="{CCD08536-75AD-DC41-8CA4-A3A085F82BD5}" srcOrd="0" destOrd="0" presId="urn:microsoft.com/office/officeart/2005/8/layout/chevron1"/>
    <dgm:cxn modelId="{9FFF7BA6-FFD5-6C45-AA67-E178AA8DDF1B}" srcId="{3DCF9D52-E638-1A4D-8BA5-571774D13F5B}" destId="{0AEFF351-E50D-C146-98A8-F63C10835FA2}" srcOrd="0" destOrd="0" parTransId="{9C7C7B37-3A5E-EE44-8FB2-E7962105D3A3}" sibTransId="{2FBF421F-1179-0946-BCA1-BD35DB9A2BA7}"/>
    <dgm:cxn modelId="{D3BBF56E-C9F1-43E7-B70C-B369499BF70D}" type="presOf" srcId="{2B505130-0023-A048-80C6-4E548BECEC2E}" destId="{A62D6BA0-E143-5C42-8590-D184D3B37D7F}" srcOrd="0" destOrd="0" presId="urn:microsoft.com/office/officeart/2005/8/layout/chevron1"/>
    <dgm:cxn modelId="{BA95CA9B-14C8-0245-8682-1D12F822AA6E}" srcId="{3DCF9D52-E638-1A4D-8BA5-571774D13F5B}" destId="{56C737B7-C0EA-6C47-899D-3D3D617F7DBA}" srcOrd="3" destOrd="0" parTransId="{F753EE18-0812-254D-BBD3-B76446B077C2}" sibTransId="{3D7BE473-8DDE-0A4F-92E7-77E567D8E19C}"/>
    <dgm:cxn modelId="{689DD70A-A1B7-8A4D-B07B-63CFCADBAB87}" srcId="{3DCF9D52-E638-1A4D-8BA5-571774D13F5B}" destId="{2B505130-0023-A048-80C6-4E548BECEC2E}" srcOrd="6" destOrd="0" parTransId="{CF241610-0A8A-AE48-8A9D-95219D63A4E6}" sibTransId="{862D2810-690E-9948-8200-AF79CC4559D5}"/>
    <dgm:cxn modelId="{14FE3025-F04C-1D4A-864A-3A1A26DEB79A}" srcId="{3DCF9D52-E638-1A4D-8BA5-571774D13F5B}" destId="{22309082-6407-0B44-8E3A-06C294EDE53F}" srcOrd="7" destOrd="0" parTransId="{A3B66500-AC0C-F749-B901-88B879FF3C3A}" sibTransId="{5FE07339-2044-E540-B494-30B6AA8E197F}"/>
    <dgm:cxn modelId="{7159E757-7054-4E7B-AC2B-65FB797F97C7}" type="presOf" srcId="{45882D6D-5AC2-254B-AE18-A1F4899CC397}" destId="{3CD5784A-1420-0640-8562-D81A8BB74486}" srcOrd="0" destOrd="0" presId="urn:microsoft.com/office/officeart/2005/8/layout/chevron1"/>
    <dgm:cxn modelId="{4B1FD4EE-BDC7-431E-9700-82BC21FDE7E1}" type="presOf" srcId="{D4466911-141B-834C-8979-2CD5F70D6DEE}" destId="{1FA579E8-6975-D847-85FA-169F398713E0}" srcOrd="0" destOrd="0" presId="urn:microsoft.com/office/officeart/2005/8/layout/chevron1"/>
    <dgm:cxn modelId="{8A9DD851-D89D-7944-AB4A-C46BFB8844BF}" srcId="{3DCF9D52-E638-1A4D-8BA5-571774D13F5B}" destId="{FEA83C66-3851-6843-AF96-E2764FC711F5}" srcOrd="1" destOrd="0" parTransId="{62CE03BF-9CDB-3142-A218-07FF5ECCD0B7}" sibTransId="{28459E2D-B698-414E-9174-2F51D1632931}"/>
    <dgm:cxn modelId="{4DEACA24-A5F5-4655-9B6B-E256069E3C6E}" type="presOf" srcId="{FEA83C66-3851-6843-AF96-E2764FC711F5}" destId="{AB5F3FA7-9C4E-774B-8133-5E81BC310EFF}" srcOrd="0" destOrd="0" presId="urn:microsoft.com/office/officeart/2005/8/layout/chevron1"/>
    <dgm:cxn modelId="{C4ABAB26-A2E2-4EB9-8171-9B1727D32286}" type="presParOf" srcId="{CCD08536-75AD-DC41-8CA4-A3A085F82BD5}" destId="{008169F4-0554-0947-9250-4C78403636F8}" srcOrd="0" destOrd="0" presId="urn:microsoft.com/office/officeart/2005/8/layout/chevron1"/>
    <dgm:cxn modelId="{C7CAEAE0-0DBD-46BE-97C3-10881C0FDADD}" type="presParOf" srcId="{CCD08536-75AD-DC41-8CA4-A3A085F82BD5}" destId="{DBB030FF-14EC-584F-B6A7-16C8E8FC2B35}" srcOrd="1" destOrd="0" presId="urn:microsoft.com/office/officeart/2005/8/layout/chevron1"/>
    <dgm:cxn modelId="{87B4E3CD-132B-4D03-BE71-1B69A5FA8E6A}" type="presParOf" srcId="{CCD08536-75AD-DC41-8CA4-A3A085F82BD5}" destId="{AB5F3FA7-9C4E-774B-8133-5E81BC310EFF}" srcOrd="2" destOrd="0" presId="urn:microsoft.com/office/officeart/2005/8/layout/chevron1"/>
    <dgm:cxn modelId="{309FF220-E3F2-4DD5-BCEA-A807E3FB6EF1}" type="presParOf" srcId="{CCD08536-75AD-DC41-8CA4-A3A085F82BD5}" destId="{A5882DAA-E355-B544-905C-7980BE750D07}" srcOrd="3" destOrd="0" presId="urn:microsoft.com/office/officeart/2005/8/layout/chevron1"/>
    <dgm:cxn modelId="{C95DE5EA-4491-4935-8C0E-00A09693C053}" type="presParOf" srcId="{CCD08536-75AD-DC41-8CA4-A3A085F82BD5}" destId="{82007690-ABFC-EC43-A48A-53408A205F69}" srcOrd="4" destOrd="0" presId="urn:microsoft.com/office/officeart/2005/8/layout/chevron1"/>
    <dgm:cxn modelId="{20C43045-68F7-4276-836A-FFB90B50F583}" type="presParOf" srcId="{CCD08536-75AD-DC41-8CA4-A3A085F82BD5}" destId="{17E01FD7-22A1-2B4C-9357-2A4FC3222DE3}" srcOrd="5" destOrd="0" presId="urn:microsoft.com/office/officeart/2005/8/layout/chevron1"/>
    <dgm:cxn modelId="{BEB17FA4-8B34-48BE-96A7-0D7CA7F6C628}" type="presParOf" srcId="{CCD08536-75AD-DC41-8CA4-A3A085F82BD5}" destId="{BBB476B4-4C64-3546-BDC0-431CBE03B9F0}" srcOrd="6" destOrd="0" presId="urn:microsoft.com/office/officeart/2005/8/layout/chevron1"/>
    <dgm:cxn modelId="{9A0EA696-8FA1-4E4B-9771-9F36F5604048}" type="presParOf" srcId="{CCD08536-75AD-DC41-8CA4-A3A085F82BD5}" destId="{95DCA846-6B7A-DF45-B44F-E9A026A84EB9}" srcOrd="7" destOrd="0" presId="urn:microsoft.com/office/officeart/2005/8/layout/chevron1"/>
    <dgm:cxn modelId="{E3D0A08F-13F7-4CD4-A676-645CCE18154E}" type="presParOf" srcId="{CCD08536-75AD-DC41-8CA4-A3A085F82BD5}" destId="{1FA579E8-6975-D847-85FA-169F398713E0}" srcOrd="8" destOrd="0" presId="urn:microsoft.com/office/officeart/2005/8/layout/chevron1"/>
    <dgm:cxn modelId="{3AAD77CE-6394-4E86-B354-FEC851AD4842}" type="presParOf" srcId="{CCD08536-75AD-DC41-8CA4-A3A085F82BD5}" destId="{A21F9669-8480-4140-BE36-EDC26C7E869F}" srcOrd="9" destOrd="0" presId="urn:microsoft.com/office/officeart/2005/8/layout/chevron1"/>
    <dgm:cxn modelId="{931E8F44-8FBE-48AD-9E8B-2C3FC83AFF97}" type="presParOf" srcId="{CCD08536-75AD-DC41-8CA4-A3A085F82BD5}" destId="{3CD5784A-1420-0640-8562-D81A8BB74486}" srcOrd="10" destOrd="0" presId="urn:microsoft.com/office/officeart/2005/8/layout/chevron1"/>
    <dgm:cxn modelId="{893EF9F5-CB6E-4564-BCCD-8373C5E41997}" type="presParOf" srcId="{CCD08536-75AD-DC41-8CA4-A3A085F82BD5}" destId="{5EE618B5-DB9A-2942-84E6-309F1027955C}" srcOrd="11" destOrd="0" presId="urn:microsoft.com/office/officeart/2005/8/layout/chevron1"/>
    <dgm:cxn modelId="{64887168-3626-4A4C-9F0D-C5948FFE802C}" type="presParOf" srcId="{CCD08536-75AD-DC41-8CA4-A3A085F82BD5}" destId="{A62D6BA0-E143-5C42-8590-D184D3B37D7F}" srcOrd="12" destOrd="0" presId="urn:microsoft.com/office/officeart/2005/8/layout/chevron1"/>
    <dgm:cxn modelId="{23D5A712-C740-4B2D-86E1-364658CD9DB3}" type="presParOf" srcId="{CCD08536-75AD-DC41-8CA4-A3A085F82BD5}" destId="{6207E228-10CE-FB4D-BC3C-F485DC59DFCE}" srcOrd="13" destOrd="0" presId="urn:microsoft.com/office/officeart/2005/8/layout/chevron1"/>
    <dgm:cxn modelId="{F56431B1-E0F2-4020-B64A-72E60D12AE68}" type="presParOf" srcId="{CCD08536-75AD-DC41-8CA4-A3A085F82BD5}" destId="{C680416E-1FA8-FE47-AE6A-ADBFEC3A34E8}" srcOrd="1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D74B04-2EC4-F147-87EE-443F6C7B4A37}" type="doc">
      <dgm:prSet loTypeId="urn:microsoft.com/office/officeart/2005/8/layout/vList2#1" loCatId="" qsTypeId="urn:microsoft.com/office/officeart/2005/8/quickstyle/simple4#1" qsCatId="simple" csTypeId="urn:microsoft.com/office/officeart/2005/8/colors/accent1_2#2" csCatId="accent1" phldr="1"/>
      <dgm:spPr/>
      <dgm:t>
        <a:bodyPr/>
        <a:lstStyle/>
        <a:p>
          <a:endParaRPr lang="it-IT"/>
        </a:p>
      </dgm:t>
    </dgm:pt>
    <dgm:pt modelId="{9A439731-7847-B44C-AE58-18D12A09862E}">
      <dgm:prSet phldrT="[Testo]" custT="1"/>
      <dgm:spPr>
        <a:solidFill>
          <a:srgbClr val="0A3145"/>
        </a:solidFill>
        <a:effectLst/>
      </dgm:spPr>
      <dgm:t>
        <a:bodyPr/>
        <a:lstStyle/>
        <a:p>
          <a:pPr algn="ctr"/>
          <a:r>
            <a:rPr lang="it-IT" sz="1800" b="1" i="0" dirty="0">
              <a:latin typeface="Avenir Book"/>
              <a:cs typeface="Avenir Book"/>
            </a:rPr>
            <a:t>         </a:t>
          </a:r>
          <a:r>
            <a:rPr lang="it-IT" sz="1800" b="1" i="0" dirty="0">
              <a:latin typeface="+mn-lt"/>
              <a:cs typeface="Avenir Book"/>
            </a:rPr>
            <a:t>OUR MISSION </a:t>
          </a:r>
          <a:r>
            <a:rPr lang="zh-CN" altLang="en-US" sz="1800" b="1" i="0" dirty="0">
              <a:latin typeface="+mn-lt"/>
              <a:cs typeface="Avenir Book"/>
            </a:rPr>
            <a:t>我们的目标</a:t>
          </a:r>
          <a:endParaRPr lang="it-IT" sz="1800" b="1" i="0" dirty="0">
            <a:latin typeface="+mn-lt"/>
            <a:cs typeface="Avenir Book"/>
          </a:endParaRPr>
        </a:p>
      </dgm:t>
    </dgm:pt>
    <dgm:pt modelId="{A4C83BC6-36B0-E54C-AABE-961313FDD326}" type="parTrans" cxnId="{166F4091-F4E1-A24C-B56B-1276C962CB5F}">
      <dgm:prSet/>
      <dgm:spPr/>
      <dgm:t>
        <a:bodyPr/>
        <a:lstStyle/>
        <a:p>
          <a:endParaRPr lang="it-IT" sz="1600" b="0" i="0">
            <a:latin typeface="Avenir Book"/>
            <a:cs typeface="Avenir Book"/>
          </a:endParaRPr>
        </a:p>
      </dgm:t>
    </dgm:pt>
    <dgm:pt modelId="{DF8FA302-EED9-924B-B37F-B3AA95ED1003}" type="sibTrans" cxnId="{166F4091-F4E1-A24C-B56B-1276C962CB5F}">
      <dgm:prSet/>
      <dgm:spPr/>
      <dgm:t>
        <a:bodyPr/>
        <a:lstStyle/>
        <a:p>
          <a:endParaRPr lang="it-IT" sz="1600" b="0" i="0">
            <a:latin typeface="Avenir Book"/>
            <a:cs typeface="Avenir Book"/>
          </a:endParaRPr>
        </a:p>
      </dgm:t>
    </dgm:pt>
    <dgm:pt modelId="{C75605DC-05A9-C141-A0EB-D6D13C63390F}">
      <dgm:prSet phldrT="[Testo]" custT="1"/>
      <dgm:spPr/>
      <dgm:t>
        <a:bodyPr/>
        <a:lstStyle/>
        <a:p>
          <a:pPr algn="just"/>
          <a:r>
            <a:rPr lang="it-IT" sz="1600" b="0" i="0" dirty="0">
              <a:latin typeface="+mn-lt"/>
              <a:cs typeface="Avenir Book"/>
            </a:rPr>
            <a:t>Be the first manufacturer of ring gears in China for the local market</a:t>
          </a:r>
          <a:r>
            <a:rPr lang="zh-CN" altLang="en-US" sz="1600" b="0" i="0" dirty="0">
              <a:latin typeface="+mn-lt"/>
              <a:cs typeface="Avenir Book"/>
            </a:rPr>
            <a:t>成为国内第一家面向本土市场的齿圈专业生产厂家</a:t>
          </a:r>
          <a:endParaRPr lang="it-IT" sz="1600" b="0" i="0" dirty="0">
            <a:latin typeface="+mn-lt"/>
            <a:cs typeface="Avenir Book"/>
          </a:endParaRPr>
        </a:p>
      </dgm:t>
    </dgm:pt>
    <dgm:pt modelId="{EF3CEFE6-7466-FC42-AF51-CFD191A1A9E8}" type="parTrans" cxnId="{72DC633A-03C8-7443-905B-99D460E9E5BE}">
      <dgm:prSet/>
      <dgm:spPr/>
      <dgm:t>
        <a:bodyPr/>
        <a:lstStyle/>
        <a:p>
          <a:endParaRPr lang="it-IT" sz="1600" b="0" i="0">
            <a:latin typeface="Avenir Book"/>
            <a:cs typeface="Avenir Book"/>
          </a:endParaRPr>
        </a:p>
      </dgm:t>
    </dgm:pt>
    <dgm:pt modelId="{4A554275-89EC-564E-8F49-D9658A9274A6}" type="sibTrans" cxnId="{72DC633A-03C8-7443-905B-99D460E9E5BE}">
      <dgm:prSet/>
      <dgm:spPr/>
      <dgm:t>
        <a:bodyPr/>
        <a:lstStyle/>
        <a:p>
          <a:endParaRPr lang="it-IT" sz="1600" b="0" i="0">
            <a:latin typeface="Avenir Book"/>
            <a:cs typeface="Avenir Book"/>
          </a:endParaRPr>
        </a:p>
      </dgm:t>
    </dgm:pt>
    <dgm:pt modelId="{D3283D29-374B-3B46-BE09-6EDAA73101CA}">
      <dgm:prSet phldrT="[Testo]" custT="1"/>
      <dgm:spPr>
        <a:solidFill>
          <a:srgbClr val="0A3145"/>
        </a:solidFill>
        <a:effectLst/>
      </dgm:spPr>
      <dgm:t>
        <a:bodyPr/>
        <a:lstStyle/>
        <a:p>
          <a:pPr algn="ctr"/>
          <a:r>
            <a:rPr lang="it-IT" sz="1800" b="0" i="0" dirty="0">
              <a:latin typeface="Arial Black" panose="020B0A04020102020204" pitchFamily="34" charset="0"/>
              <a:cs typeface="Avenir Book"/>
            </a:rPr>
            <a:t>        OUR VISION </a:t>
          </a:r>
          <a:r>
            <a:rPr lang="zh-CN" altLang="en-US" sz="1800" b="0" i="0" dirty="0">
              <a:latin typeface="Arial Black" panose="020B0A04020102020204" pitchFamily="34" charset="0"/>
              <a:cs typeface="Avenir Book"/>
            </a:rPr>
            <a:t>远景规划</a:t>
          </a:r>
          <a:endParaRPr lang="it-IT" sz="1800" b="0" i="0" dirty="0">
            <a:latin typeface="Arial Black" panose="020B0A04020102020204" pitchFamily="34" charset="0"/>
            <a:cs typeface="Avenir Book"/>
          </a:endParaRPr>
        </a:p>
      </dgm:t>
    </dgm:pt>
    <dgm:pt modelId="{65929C08-CF4D-194C-AA8B-1C4BA8996A1B}" type="parTrans" cxnId="{33F568D0-D6A4-2741-95CC-209A447D0F6F}">
      <dgm:prSet/>
      <dgm:spPr/>
      <dgm:t>
        <a:bodyPr/>
        <a:lstStyle/>
        <a:p>
          <a:endParaRPr lang="it-IT" sz="1600" b="0" i="0">
            <a:latin typeface="Avenir Book"/>
            <a:cs typeface="Avenir Book"/>
          </a:endParaRPr>
        </a:p>
      </dgm:t>
    </dgm:pt>
    <dgm:pt modelId="{CBE2E69E-3EC6-7B48-988A-E915126D9478}" type="sibTrans" cxnId="{33F568D0-D6A4-2741-95CC-209A447D0F6F}">
      <dgm:prSet/>
      <dgm:spPr/>
      <dgm:t>
        <a:bodyPr/>
        <a:lstStyle/>
        <a:p>
          <a:endParaRPr lang="it-IT" sz="1600" b="0" i="0">
            <a:latin typeface="Avenir Book"/>
            <a:cs typeface="Avenir Book"/>
          </a:endParaRPr>
        </a:p>
      </dgm:t>
    </dgm:pt>
    <dgm:pt modelId="{6FEBC6FE-9D35-0F46-8627-8CC0BD45E075}">
      <dgm:prSet phldrT="[Testo]" custT="1"/>
      <dgm:spPr/>
      <dgm:t>
        <a:bodyPr/>
        <a:lstStyle/>
        <a:p>
          <a:pPr algn="just"/>
          <a:r>
            <a:rPr lang="it-IT" sz="1600" b="0" i="0" dirty="0">
              <a:latin typeface="+mn-lt"/>
              <a:cs typeface="Avenir Book"/>
            </a:rPr>
            <a:t>As time goes by and welfare‘s demand is growing, Chinese market will require more and more hightech and quality products. Margins will fall down and the race will be between the one’s able of “state </a:t>
          </a:r>
          <a:r>
            <a:rPr lang="en-US" altLang="zh-CN" sz="1600" b="0" i="0" dirty="0">
              <a:latin typeface="+mn-lt"/>
              <a:cs typeface="Avenir Book"/>
            </a:rPr>
            <a:t>of</a:t>
          </a:r>
          <a:r>
            <a:rPr lang="it-IT" sz="1600" b="0" i="0" dirty="0">
              <a:latin typeface="+mn-lt"/>
              <a:cs typeface="Avenir Book"/>
            </a:rPr>
            <a:t> art” processes with less human interactions (industrialization and reduction of labor cost) and best service</a:t>
          </a:r>
          <a:r>
            <a:rPr lang="zh-CN" altLang="en-US" sz="1600" b="0" i="0" dirty="0">
              <a:latin typeface="+mn-lt"/>
              <a:cs typeface="Avenir Book"/>
            </a:rPr>
            <a:t>随着时代的进步和劳动力成本的不段上涨，市场对于高科技高质量的产品需求增加，利润将会降低，竞争将会在先进的少劳力工艺和最好的服务中展开。这就要求生产制造过程尽可能地减少人力劳动，而采用更高的自动化。</a:t>
          </a:r>
          <a:endParaRPr lang="it-IT" sz="1600" b="0" i="0" dirty="0">
            <a:latin typeface="+mn-lt"/>
            <a:cs typeface="Avenir Book"/>
          </a:endParaRPr>
        </a:p>
      </dgm:t>
    </dgm:pt>
    <dgm:pt modelId="{6BC75A30-0DAC-6841-BD4C-FE6B1B3B2212}" type="parTrans" cxnId="{F931A203-12CA-B446-8296-5F7510B9102C}">
      <dgm:prSet/>
      <dgm:spPr/>
      <dgm:t>
        <a:bodyPr/>
        <a:lstStyle/>
        <a:p>
          <a:endParaRPr lang="it-IT" sz="1600" b="0" i="0">
            <a:latin typeface="Avenir Book"/>
            <a:cs typeface="Avenir Book"/>
          </a:endParaRPr>
        </a:p>
      </dgm:t>
    </dgm:pt>
    <dgm:pt modelId="{76CE6217-9F9F-C546-BB68-2E87A41C9DAD}" type="sibTrans" cxnId="{F931A203-12CA-B446-8296-5F7510B9102C}">
      <dgm:prSet/>
      <dgm:spPr/>
      <dgm:t>
        <a:bodyPr/>
        <a:lstStyle/>
        <a:p>
          <a:endParaRPr lang="it-IT" sz="1600" b="0" i="0">
            <a:latin typeface="Avenir Book"/>
            <a:cs typeface="Avenir Book"/>
          </a:endParaRPr>
        </a:p>
      </dgm:t>
    </dgm:pt>
    <dgm:pt modelId="{7D6DEA5F-9E20-E740-A19D-44CAE74A317F}">
      <dgm:prSet custT="1"/>
      <dgm:spPr/>
      <dgm:t>
        <a:bodyPr/>
        <a:lstStyle/>
        <a:p>
          <a:pPr algn="just"/>
          <a:r>
            <a:rPr lang="it-IT" sz="1600" b="0" i="0" dirty="0">
              <a:latin typeface="+mn-lt"/>
              <a:cs typeface="Avenir Book"/>
            </a:rPr>
            <a:t>To be leader in the broaching and heat treatment technology (especially gas nitriding) in the Chinese market</a:t>
          </a:r>
          <a:r>
            <a:rPr lang="zh-CN" altLang="en-US" sz="1600" b="0" i="0" dirty="0">
              <a:latin typeface="+mn-lt"/>
              <a:cs typeface="Avenir Book"/>
            </a:rPr>
            <a:t>成为国内拉齿和齿轮热处理（特别是气体氮化）的技术领军者</a:t>
          </a:r>
          <a:endParaRPr lang="it-IT" sz="1600" b="0" i="0" dirty="0">
            <a:latin typeface="+mn-lt"/>
            <a:cs typeface="Avenir Book"/>
          </a:endParaRPr>
        </a:p>
      </dgm:t>
    </dgm:pt>
    <dgm:pt modelId="{6A3FD43D-6301-FA43-BEDF-97B1864366D5}" type="parTrans" cxnId="{ACCDDCC4-BC15-3E4A-88B3-65A6086F4544}">
      <dgm:prSet/>
      <dgm:spPr/>
      <dgm:t>
        <a:bodyPr/>
        <a:lstStyle/>
        <a:p>
          <a:endParaRPr lang="it-IT" sz="1600" b="0" i="0">
            <a:latin typeface="Avenir Book"/>
            <a:cs typeface="Avenir Book"/>
          </a:endParaRPr>
        </a:p>
      </dgm:t>
    </dgm:pt>
    <dgm:pt modelId="{3DD95CDB-9E86-CB4D-A566-1358CED80B27}" type="sibTrans" cxnId="{ACCDDCC4-BC15-3E4A-88B3-65A6086F4544}">
      <dgm:prSet/>
      <dgm:spPr/>
      <dgm:t>
        <a:bodyPr/>
        <a:lstStyle/>
        <a:p>
          <a:endParaRPr lang="it-IT" sz="1600" b="0" i="0">
            <a:latin typeface="Avenir Book"/>
            <a:cs typeface="Avenir Book"/>
          </a:endParaRPr>
        </a:p>
      </dgm:t>
    </dgm:pt>
    <dgm:pt modelId="{61553C1D-0201-6E4B-8A06-5F71F275C69A}">
      <dgm:prSet custT="1"/>
      <dgm:spPr/>
      <dgm:t>
        <a:bodyPr/>
        <a:lstStyle/>
        <a:p>
          <a:pPr algn="just"/>
          <a:r>
            <a:rPr lang="it-IT" sz="1600" b="0" i="0" dirty="0">
              <a:latin typeface="+mn-lt"/>
              <a:cs typeface="Avenir Book"/>
            </a:rPr>
            <a:t>To become partner and strategic supplier of foreign and chinese local OEM in our markets </a:t>
          </a:r>
          <a:r>
            <a:rPr lang="zh-CN" altLang="en-US" sz="1600" b="0" i="0" dirty="0">
              <a:latin typeface="+mn-lt"/>
              <a:cs typeface="Avenir Book"/>
            </a:rPr>
            <a:t>是</a:t>
          </a:r>
          <a:r>
            <a:rPr lang="zh-CN" altLang="en-US" sz="1600" b="0" i="0" dirty="0"/>
            <a:t>国内外</a:t>
          </a:r>
          <a:r>
            <a:rPr lang="en-US" altLang="zh-CN" sz="1600" b="0" i="0" dirty="0"/>
            <a:t>OEM</a:t>
          </a:r>
          <a:r>
            <a:rPr lang="zh-CN" altLang="en-US" sz="1600" b="0" i="0" dirty="0"/>
            <a:t>在中国市场的合作伙伴和战略供应商</a:t>
          </a:r>
          <a:endParaRPr lang="it-IT" sz="1600" b="0" i="0" dirty="0">
            <a:latin typeface="+mn-lt"/>
            <a:cs typeface="Avenir Book"/>
          </a:endParaRPr>
        </a:p>
      </dgm:t>
    </dgm:pt>
    <dgm:pt modelId="{721B052D-B7BF-864F-A94A-0957ED6B6444}" type="parTrans" cxnId="{C17E431F-2D6F-7F4F-8ABE-12A04AED0462}">
      <dgm:prSet/>
      <dgm:spPr/>
      <dgm:t>
        <a:bodyPr/>
        <a:lstStyle/>
        <a:p>
          <a:endParaRPr lang="it-IT" sz="1600" b="0" i="0">
            <a:latin typeface="Avenir Book"/>
            <a:cs typeface="Avenir Book"/>
          </a:endParaRPr>
        </a:p>
      </dgm:t>
    </dgm:pt>
    <dgm:pt modelId="{826294F4-B029-6E4F-B62E-AD740EB2C018}" type="sibTrans" cxnId="{C17E431F-2D6F-7F4F-8ABE-12A04AED0462}">
      <dgm:prSet/>
      <dgm:spPr/>
      <dgm:t>
        <a:bodyPr/>
        <a:lstStyle/>
        <a:p>
          <a:endParaRPr lang="it-IT" sz="1600" b="0" i="0">
            <a:latin typeface="Avenir Book"/>
            <a:cs typeface="Avenir Book"/>
          </a:endParaRPr>
        </a:p>
      </dgm:t>
    </dgm:pt>
    <dgm:pt modelId="{7C5C6402-E379-3848-A582-6914B137283C}">
      <dgm:prSet custT="1"/>
      <dgm:spPr/>
      <dgm:t>
        <a:bodyPr/>
        <a:lstStyle/>
        <a:p>
          <a:pPr algn="just"/>
          <a:r>
            <a:rPr lang="it-IT" sz="1600" b="0" i="0" dirty="0">
              <a:latin typeface="+mn-lt"/>
              <a:cs typeface="Avenir Book"/>
            </a:rPr>
            <a:t>To not only supply single parts by a service to our customers, continuously improving quality, processes and price competitiveness</a:t>
          </a:r>
          <a:r>
            <a:rPr lang="zh-CN" altLang="en-US" sz="1600" b="0" i="0" dirty="0">
              <a:latin typeface="+mn-lt"/>
              <a:cs typeface="Avenir Book"/>
            </a:rPr>
            <a:t>除了提供产品和服务，也不断提升质量和加工工艺，提高价格竞争力</a:t>
          </a:r>
          <a:endParaRPr lang="it-IT" sz="1600" b="0" i="0" dirty="0">
            <a:latin typeface="+mn-lt"/>
            <a:cs typeface="Avenir Book"/>
          </a:endParaRPr>
        </a:p>
      </dgm:t>
    </dgm:pt>
    <dgm:pt modelId="{B5B45D16-CD8B-824B-A624-E16396F2A391}" type="parTrans" cxnId="{10B12BD6-CDCA-EA41-9AD7-C5AB7C7BD82F}">
      <dgm:prSet/>
      <dgm:spPr/>
      <dgm:t>
        <a:bodyPr/>
        <a:lstStyle/>
        <a:p>
          <a:endParaRPr lang="it-IT" sz="1600" b="0" i="0">
            <a:latin typeface="Avenir Book"/>
            <a:cs typeface="Avenir Book"/>
          </a:endParaRPr>
        </a:p>
      </dgm:t>
    </dgm:pt>
    <dgm:pt modelId="{00FFA15D-42F0-AD42-A47A-CC3C70348413}" type="sibTrans" cxnId="{10B12BD6-CDCA-EA41-9AD7-C5AB7C7BD82F}">
      <dgm:prSet/>
      <dgm:spPr/>
      <dgm:t>
        <a:bodyPr/>
        <a:lstStyle/>
        <a:p>
          <a:endParaRPr lang="it-IT" sz="1600" b="0" i="0">
            <a:latin typeface="Avenir Book"/>
            <a:cs typeface="Avenir Book"/>
          </a:endParaRPr>
        </a:p>
      </dgm:t>
    </dgm:pt>
    <dgm:pt modelId="{452DF54D-E561-1640-96E2-E50EB9241227}">
      <dgm:prSet custT="1"/>
      <dgm:spPr/>
      <dgm:t>
        <a:bodyPr/>
        <a:lstStyle/>
        <a:p>
          <a:pPr algn="just"/>
          <a:r>
            <a:rPr lang="it-IT" sz="1600" b="0" i="0" dirty="0">
              <a:latin typeface="+mn-lt"/>
              <a:cs typeface="Avenir Book"/>
            </a:rPr>
            <a:t>We need to keep the pace with technology innovation and new equipment, constant improvement should be our company policy</a:t>
          </a:r>
        </a:p>
      </dgm:t>
    </dgm:pt>
    <dgm:pt modelId="{0C815F58-1719-D54E-BF32-A8612BE206F1}" type="parTrans" cxnId="{A1DFA860-ACDF-DF4F-926D-5763E9A74DBC}">
      <dgm:prSet/>
      <dgm:spPr/>
      <dgm:t>
        <a:bodyPr/>
        <a:lstStyle/>
        <a:p>
          <a:endParaRPr lang="it-IT" sz="1600" b="0" i="0">
            <a:latin typeface="Avenir Book"/>
            <a:cs typeface="Avenir Book"/>
          </a:endParaRPr>
        </a:p>
      </dgm:t>
    </dgm:pt>
    <dgm:pt modelId="{AC941A29-A984-7C40-8352-4104FBCFBFE9}" type="sibTrans" cxnId="{A1DFA860-ACDF-DF4F-926D-5763E9A74DBC}">
      <dgm:prSet/>
      <dgm:spPr/>
      <dgm:t>
        <a:bodyPr/>
        <a:lstStyle/>
        <a:p>
          <a:endParaRPr lang="it-IT" sz="1600" b="0" i="0">
            <a:latin typeface="Avenir Book"/>
            <a:cs typeface="Avenir Book"/>
          </a:endParaRPr>
        </a:p>
      </dgm:t>
    </dgm:pt>
    <dgm:pt modelId="{5BC60C52-CFF2-5A40-B84A-7FAFB1744367}">
      <dgm:prSet custT="1"/>
      <dgm:spPr/>
      <dgm:t>
        <a:bodyPr/>
        <a:lstStyle/>
        <a:p>
          <a:pPr algn="l"/>
          <a:endParaRPr lang="it-IT" sz="1600" b="0" i="0" dirty="0">
            <a:latin typeface="Avenir Book"/>
            <a:cs typeface="Avenir Book"/>
          </a:endParaRPr>
        </a:p>
      </dgm:t>
    </dgm:pt>
    <dgm:pt modelId="{D988E608-0C49-8F41-98B8-A3BCBBAC693E}" type="parTrans" cxnId="{230843D8-F7AD-4D45-9465-18BB648C942F}">
      <dgm:prSet/>
      <dgm:spPr/>
      <dgm:t>
        <a:bodyPr/>
        <a:lstStyle/>
        <a:p>
          <a:endParaRPr lang="it-IT"/>
        </a:p>
      </dgm:t>
    </dgm:pt>
    <dgm:pt modelId="{917AC55A-1504-1148-ABD4-9CDAEE295111}" type="sibTrans" cxnId="{230843D8-F7AD-4D45-9465-18BB648C942F}">
      <dgm:prSet/>
      <dgm:spPr/>
      <dgm:t>
        <a:bodyPr/>
        <a:lstStyle/>
        <a:p>
          <a:endParaRPr lang="it-IT"/>
        </a:p>
      </dgm:t>
    </dgm:pt>
    <dgm:pt modelId="{3CFCF79F-F53B-1849-97EA-FA15B8F76F13}">
      <dgm:prSet custT="1"/>
      <dgm:spPr/>
      <dgm:t>
        <a:bodyPr/>
        <a:lstStyle/>
        <a:p>
          <a:pPr algn="l"/>
          <a:endParaRPr lang="it-IT" sz="1600" b="0" i="0" dirty="0">
            <a:latin typeface="Avenir Book"/>
            <a:cs typeface="Avenir Book"/>
          </a:endParaRPr>
        </a:p>
      </dgm:t>
    </dgm:pt>
    <dgm:pt modelId="{D4EA90AD-25F9-3044-9CE3-191BD4234402}" type="parTrans" cxnId="{F06EF5A6-9EDA-5C49-80CE-ECD65F8472D0}">
      <dgm:prSet/>
      <dgm:spPr/>
      <dgm:t>
        <a:bodyPr/>
        <a:lstStyle/>
        <a:p>
          <a:endParaRPr lang="it-IT"/>
        </a:p>
      </dgm:t>
    </dgm:pt>
    <dgm:pt modelId="{C90108F8-9AC2-9345-A0FD-ED957DF7E9B2}" type="sibTrans" cxnId="{F06EF5A6-9EDA-5C49-80CE-ECD65F8472D0}">
      <dgm:prSet/>
      <dgm:spPr/>
      <dgm:t>
        <a:bodyPr/>
        <a:lstStyle/>
        <a:p>
          <a:endParaRPr lang="it-IT"/>
        </a:p>
      </dgm:t>
    </dgm:pt>
    <dgm:pt modelId="{78C4275A-0B6C-DF49-A96E-068FA1820E1E}">
      <dgm:prSet custT="1"/>
      <dgm:spPr/>
      <dgm:t>
        <a:bodyPr/>
        <a:lstStyle/>
        <a:p>
          <a:pPr algn="l"/>
          <a:endParaRPr lang="it-IT" sz="1600" b="0" i="0" dirty="0">
            <a:latin typeface="Avenir Book"/>
            <a:cs typeface="Avenir Book"/>
          </a:endParaRPr>
        </a:p>
      </dgm:t>
    </dgm:pt>
    <dgm:pt modelId="{6BD83C1D-B945-6646-97B0-A81FF3D7F973}" type="parTrans" cxnId="{618444A2-F19C-E246-9D4A-0AE4A2921067}">
      <dgm:prSet/>
      <dgm:spPr/>
      <dgm:t>
        <a:bodyPr/>
        <a:lstStyle/>
        <a:p>
          <a:endParaRPr lang="it-IT"/>
        </a:p>
      </dgm:t>
    </dgm:pt>
    <dgm:pt modelId="{44C321C0-3D24-044E-B592-76FA1456B66E}" type="sibTrans" cxnId="{618444A2-F19C-E246-9D4A-0AE4A2921067}">
      <dgm:prSet/>
      <dgm:spPr/>
      <dgm:t>
        <a:bodyPr/>
        <a:lstStyle/>
        <a:p>
          <a:endParaRPr lang="it-IT"/>
        </a:p>
      </dgm:t>
    </dgm:pt>
    <dgm:pt modelId="{EB901325-C18E-3949-BA45-B22F57F90193}">
      <dgm:prSet phldrT="[Testo]" custT="1"/>
      <dgm:spPr/>
      <dgm:t>
        <a:bodyPr/>
        <a:lstStyle/>
        <a:p>
          <a:pPr algn="just"/>
          <a:endParaRPr lang="it-IT" sz="1600" b="0" i="0" dirty="0">
            <a:latin typeface="+mn-lt"/>
            <a:cs typeface="Avenir Book"/>
          </a:endParaRPr>
        </a:p>
      </dgm:t>
    </dgm:pt>
    <dgm:pt modelId="{031F7FA4-BB45-3147-8BCC-FBBBE8B7E6FB}" type="parTrans" cxnId="{F814E8D5-EEC5-B643-9A35-3DA4555D0F7B}">
      <dgm:prSet/>
      <dgm:spPr/>
      <dgm:t>
        <a:bodyPr/>
        <a:lstStyle/>
        <a:p>
          <a:endParaRPr lang="it-IT"/>
        </a:p>
      </dgm:t>
    </dgm:pt>
    <dgm:pt modelId="{9599A100-AE24-0F44-A7C4-C70EBAB3ACF5}" type="sibTrans" cxnId="{F814E8D5-EEC5-B643-9A35-3DA4555D0F7B}">
      <dgm:prSet/>
      <dgm:spPr/>
      <dgm:t>
        <a:bodyPr/>
        <a:lstStyle/>
        <a:p>
          <a:endParaRPr lang="it-IT"/>
        </a:p>
      </dgm:t>
    </dgm:pt>
    <dgm:pt modelId="{4B4004B2-DF74-814B-BD5B-AA0F2479CC2C}">
      <dgm:prSet phldrT="[Testo]" custT="1"/>
      <dgm:spPr/>
      <dgm:t>
        <a:bodyPr/>
        <a:lstStyle/>
        <a:p>
          <a:pPr algn="l"/>
          <a:endParaRPr lang="it-IT" sz="1600" b="0" i="0" dirty="0">
            <a:latin typeface="Avenir Book"/>
            <a:cs typeface="Avenir Book"/>
          </a:endParaRPr>
        </a:p>
      </dgm:t>
    </dgm:pt>
    <dgm:pt modelId="{07946C5F-710A-9543-8A06-643B5D152194}" type="parTrans" cxnId="{0DE8D19E-4E44-AA4B-A47D-E02AFB8CBE0C}">
      <dgm:prSet/>
      <dgm:spPr/>
      <dgm:t>
        <a:bodyPr/>
        <a:lstStyle/>
        <a:p>
          <a:endParaRPr lang="it-IT"/>
        </a:p>
      </dgm:t>
    </dgm:pt>
    <dgm:pt modelId="{329DD98E-4192-D84C-B44D-2CEA8265101E}" type="sibTrans" cxnId="{0DE8D19E-4E44-AA4B-A47D-E02AFB8CBE0C}">
      <dgm:prSet/>
      <dgm:spPr/>
      <dgm:t>
        <a:bodyPr/>
        <a:lstStyle/>
        <a:p>
          <a:endParaRPr lang="it-IT"/>
        </a:p>
      </dgm:t>
    </dgm:pt>
    <dgm:pt modelId="{40EC7091-8F1D-4110-8BA1-2BDA84DEF63E}">
      <dgm:prSet custT="1"/>
      <dgm:spPr/>
      <dgm:t>
        <a:bodyPr/>
        <a:lstStyle/>
        <a:p>
          <a:pPr algn="just"/>
          <a:r>
            <a:rPr lang="zh-CN" altLang="en-US" sz="1600" b="0" i="0" dirty="0">
              <a:latin typeface="+mn-lt"/>
              <a:cs typeface="Avenir Book"/>
            </a:rPr>
            <a:t>我们将跟上技术上的创新，采用更加先进的加工设备，不断提高是我们公司的宗旨。</a:t>
          </a:r>
          <a:endParaRPr lang="it-IT" sz="1600" b="0" i="0" dirty="0">
            <a:latin typeface="+mn-lt"/>
            <a:cs typeface="Avenir Book"/>
          </a:endParaRPr>
        </a:p>
      </dgm:t>
    </dgm:pt>
    <dgm:pt modelId="{5609A282-95B0-48E4-AA66-46414A2FC491}" type="parTrans" cxnId="{FFA3CD8C-28C0-4AC1-BF62-30A6EA510400}">
      <dgm:prSet/>
      <dgm:spPr/>
      <dgm:t>
        <a:bodyPr/>
        <a:lstStyle/>
        <a:p>
          <a:endParaRPr lang="en-US"/>
        </a:p>
      </dgm:t>
    </dgm:pt>
    <dgm:pt modelId="{3036EDBA-6F9A-4E9A-95A2-86757B444C83}" type="sibTrans" cxnId="{FFA3CD8C-28C0-4AC1-BF62-30A6EA510400}">
      <dgm:prSet/>
      <dgm:spPr/>
      <dgm:t>
        <a:bodyPr/>
        <a:lstStyle/>
        <a:p>
          <a:endParaRPr lang="en-US"/>
        </a:p>
      </dgm:t>
    </dgm:pt>
    <dgm:pt modelId="{8D8616F0-A642-A64C-95D9-2F4E14E12FC5}" type="pres">
      <dgm:prSet presAssocID="{ABD74B04-2EC4-F147-87EE-443F6C7B4A37}" presName="linear" presStyleCnt="0">
        <dgm:presLayoutVars>
          <dgm:animLvl val="lvl"/>
          <dgm:resizeHandles val="exact"/>
        </dgm:presLayoutVars>
      </dgm:prSet>
      <dgm:spPr/>
      <dgm:t>
        <a:bodyPr/>
        <a:lstStyle/>
        <a:p>
          <a:endParaRPr lang="en-US"/>
        </a:p>
      </dgm:t>
    </dgm:pt>
    <dgm:pt modelId="{D67C4CA5-05E3-AD46-83F0-6F47CAF957CB}" type="pres">
      <dgm:prSet presAssocID="{9A439731-7847-B44C-AE58-18D12A09862E}" presName="parentText" presStyleLbl="node1" presStyleIdx="0" presStyleCnt="2" custScaleY="41716" custLinFactNeighborX="266" custLinFactNeighborY="-4317">
        <dgm:presLayoutVars>
          <dgm:chMax val="0"/>
          <dgm:bulletEnabled val="1"/>
        </dgm:presLayoutVars>
      </dgm:prSet>
      <dgm:spPr>
        <a:prstGeom prst="rect">
          <a:avLst/>
        </a:prstGeom>
      </dgm:spPr>
      <dgm:t>
        <a:bodyPr/>
        <a:lstStyle/>
        <a:p>
          <a:endParaRPr lang="en-US"/>
        </a:p>
      </dgm:t>
    </dgm:pt>
    <dgm:pt modelId="{0FADA632-7A07-9C4F-AE96-7C4F9C3AF100}" type="pres">
      <dgm:prSet presAssocID="{9A439731-7847-B44C-AE58-18D12A09862E}" presName="childText" presStyleLbl="revTx" presStyleIdx="0" presStyleCnt="2" custLinFactNeighborY="-8352">
        <dgm:presLayoutVars>
          <dgm:bulletEnabled val="1"/>
        </dgm:presLayoutVars>
      </dgm:prSet>
      <dgm:spPr/>
      <dgm:t>
        <a:bodyPr/>
        <a:lstStyle/>
        <a:p>
          <a:endParaRPr lang="en-US"/>
        </a:p>
      </dgm:t>
    </dgm:pt>
    <dgm:pt modelId="{32A89E33-950E-304A-8522-1DB0B5EC3808}" type="pres">
      <dgm:prSet presAssocID="{D3283D29-374B-3B46-BE09-6EDAA73101CA}" presName="parentText" presStyleLbl="node1" presStyleIdx="1" presStyleCnt="2" custScaleY="44033" custLinFactNeighborX="-133" custLinFactNeighborY="-11562">
        <dgm:presLayoutVars>
          <dgm:chMax val="0"/>
          <dgm:bulletEnabled val="1"/>
        </dgm:presLayoutVars>
      </dgm:prSet>
      <dgm:spPr>
        <a:prstGeom prst="rect">
          <a:avLst/>
        </a:prstGeom>
      </dgm:spPr>
      <dgm:t>
        <a:bodyPr/>
        <a:lstStyle/>
        <a:p>
          <a:endParaRPr lang="en-US"/>
        </a:p>
      </dgm:t>
    </dgm:pt>
    <dgm:pt modelId="{703A211A-9552-9548-A3CB-58FC62ADA0E6}" type="pres">
      <dgm:prSet presAssocID="{D3283D29-374B-3B46-BE09-6EDAA73101CA}" presName="childText" presStyleLbl="revTx" presStyleIdx="1" presStyleCnt="2" custLinFactNeighborX="0" custLinFactNeighborY="-24108">
        <dgm:presLayoutVars>
          <dgm:bulletEnabled val="1"/>
        </dgm:presLayoutVars>
      </dgm:prSet>
      <dgm:spPr/>
      <dgm:t>
        <a:bodyPr/>
        <a:lstStyle/>
        <a:p>
          <a:endParaRPr lang="en-US"/>
        </a:p>
      </dgm:t>
    </dgm:pt>
  </dgm:ptLst>
  <dgm:cxnLst>
    <dgm:cxn modelId="{72DC633A-03C8-7443-905B-99D460E9E5BE}" srcId="{9A439731-7847-B44C-AE58-18D12A09862E}" destId="{C75605DC-05A9-C141-A0EB-D6D13C63390F}" srcOrd="1" destOrd="0" parTransId="{EF3CEFE6-7466-FC42-AF51-CFD191A1A9E8}" sibTransId="{4A554275-89EC-564E-8F49-D9658A9274A6}"/>
    <dgm:cxn modelId="{F06EF5A6-9EDA-5C49-80CE-ECD65F8472D0}" srcId="{9A439731-7847-B44C-AE58-18D12A09862E}" destId="{3CFCF79F-F53B-1849-97EA-FA15B8F76F13}" srcOrd="6" destOrd="0" parTransId="{D4EA90AD-25F9-3044-9CE3-191BD4234402}" sibTransId="{C90108F8-9AC2-9345-A0FD-ED957DF7E9B2}"/>
    <dgm:cxn modelId="{434E570D-70E6-43F3-9693-773979B9250C}" type="presOf" srcId="{9A439731-7847-B44C-AE58-18D12A09862E}" destId="{D67C4CA5-05E3-AD46-83F0-6F47CAF957CB}" srcOrd="0" destOrd="0" presId="urn:microsoft.com/office/officeart/2005/8/layout/vList2#1"/>
    <dgm:cxn modelId="{0DE8D19E-4E44-AA4B-A47D-E02AFB8CBE0C}" srcId="{D3283D29-374B-3B46-BE09-6EDAA73101CA}" destId="{4B4004B2-DF74-814B-BD5B-AA0F2479CC2C}" srcOrd="0" destOrd="0" parTransId="{07946C5F-710A-9543-8A06-643B5D152194}" sibTransId="{329DD98E-4192-D84C-B44D-2CEA8265101E}"/>
    <dgm:cxn modelId="{7D50261E-DA06-4916-AD6D-E614C6055887}" type="presOf" srcId="{D3283D29-374B-3B46-BE09-6EDAA73101CA}" destId="{32A89E33-950E-304A-8522-1DB0B5EC3808}" srcOrd="0" destOrd="0" presId="urn:microsoft.com/office/officeart/2005/8/layout/vList2#1"/>
    <dgm:cxn modelId="{230843D8-F7AD-4D45-9465-18BB648C942F}" srcId="{9A439731-7847-B44C-AE58-18D12A09862E}" destId="{5BC60C52-CFF2-5A40-B84A-7FAFB1744367}" srcOrd="5" destOrd="0" parTransId="{D988E608-0C49-8F41-98B8-A3BCBBAC693E}" sibTransId="{917AC55A-1504-1148-ABD4-9CDAEE295111}"/>
    <dgm:cxn modelId="{DE0E8D4C-CE4E-4FB2-8035-213FE526A2E8}" type="presOf" srcId="{40EC7091-8F1D-4110-8BA1-2BDA84DEF63E}" destId="{703A211A-9552-9548-A3CB-58FC62ADA0E6}" srcOrd="0" destOrd="3" presId="urn:microsoft.com/office/officeart/2005/8/layout/vList2#1"/>
    <dgm:cxn modelId="{A1DFA860-ACDF-DF4F-926D-5763E9A74DBC}" srcId="{D3283D29-374B-3B46-BE09-6EDAA73101CA}" destId="{452DF54D-E561-1640-96E2-E50EB9241227}" srcOrd="2" destOrd="0" parTransId="{0C815F58-1719-D54E-BF32-A8612BE206F1}" sibTransId="{AC941A29-A984-7C40-8352-4104FBCFBFE9}"/>
    <dgm:cxn modelId="{4D4774E8-4BB7-4F4C-BE78-046730244A26}" type="presOf" srcId="{7D6DEA5F-9E20-E740-A19D-44CAE74A317F}" destId="{0FADA632-7A07-9C4F-AE96-7C4F9C3AF100}" srcOrd="0" destOrd="2" presId="urn:microsoft.com/office/officeart/2005/8/layout/vList2#1"/>
    <dgm:cxn modelId="{33F568D0-D6A4-2741-95CC-209A447D0F6F}" srcId="{ABD74B04-2EC4-F147-87EE-443F6C7B4A37}" destId="{D3283D29-374B-3B46-BE09-6EDAA73101CA}" srcOrd="1" destOrd="0" parTransId="{65929C08-CF4D-194C-AA8B-1C4BA8996A1B}" sibTransId="{CBE2E69E-3EC6-7B48-988A-E915126D9478}"/>
    <dgm:cxn modelId="{ACCDDCC4-BC15-3E4A-88B3-65A6086F4544}" srcId="{9A439731-7847-B44C-AE58-18D12A09862E}" destId="{7D6DEA5F-9E20-E740-A19D-44CAE74A317F}" srcOrd="2" destOrd="0" parTransId="{6A3FD43D-6301-FA43-BEDF-97B1864366D5}" sibTransId="{3DD95CDB-9E86-CB4D-A566-1358CED80B27}"/>
    <dgm:cxn modelId="{C17E431F-2D6F-7F4F-8ABE-12A04AED0462}" srcId="{9A439731-7847-B44C-AE58-18D12A09862E}" destId="{61553C1D-0201-6E4B-8A06-5F71F275C69A}" srcOrd="3" destOrd="0" parTransId="{721B052D-B7BF-864F-A94A-0957ED6B6444}" sibTransId="{826294F4-B029-6E4F-B62E-AD740EB2C018}"/>
    <dgm:cxn modelId="{FFA3CD8C-28C0-4AC1-BF62-30A6EA510400}" srcId="{D3283D29-374B-3B46-BE09-6EDAA73101CA}" destId="{40EC7091-8F1D-4110-8BA1-2BDA84DEF63E}" srcOrd="3" destOrd="0" parTransId="{5609A282-95B0-48E4-AA66-46414A2FC491}" sibTransId="{3036EDBA-6F9A-4E9A-95A2-86757B444C83}"/>
    <dgm:cxn modelId="{10B12BD6-CDCA-EA41-9AD7-C5AB7C7BD82F}" srcId="{9A439731-7847-B44C-AE58-18D12A09862E}" destId="{7C5C6402-E379-3848-A582-6914B137283C}" srcOrd="4" destOrd="0" parTransId="{B5B45D16-CD8B-824B-A624-E16396F2A391}" sibTransId="{00FFA15D-42F0-AD42-A47A-CC3C70348413}"/>
    <dgm:cxn modelId="{7ABB8E3B-5A16-44A3-9778-2F5D09A5EBA9}" type="presOf" srcId="{3CFCF79F-F53B-1849-97EA-FA15B8F76F13}" destId="{0FADA632-7A07-9C4F-AE96-7C4F9C3AF100}" srcOrd="0" destOrd="6" presId="urn:microsoft.com/office/officeart/2005/8/layout/vList2#1"/>
    <dgm:cxn modelId="{46325B85-C009-495F-B21B-DDC488ECDC03}" type="presOf" srcId="{61553C1D-0201-6E4B-8A06-5F71F275C69A}" destId="{0FADA632-7A07-9C4F-AE96-7C4F9C3AF100}" srcOrd="0" destOrd="3" presId="urn:microsoft.com/office/officeart/2005/8/layout/vList2#1"/>
    <dgm:cxn modelId="{7EAE74E2-212A-4528-9A8B-7EB8B5723228}" type="presOf" srcId="{5BC60C52-CFF2-5A40-B84A-7FAFB1744367}" destId="{0FADA632-7A07-9C4F-AE96-7C4F9C3AF100}" srcOrd="0" destOrd="5" presId="urn:microsoft.com/office/officeart/2005/8/layout/vList2#1"/>
    <dgm:cxn modelId="{166F4091-F4E1-A24C-B56B-1276C962CB5F}" srcId="{ABD74B04-2EC4-F147-87EE-443F6C7B4A37}" destId="{9A439731-7847-B44C-AE58-18D12A09862E}" srcOrd="0" destOrd="0" parTransId="{A4C83BC6-36B0-E54C-AABE-961313FDD326}" sibTransId="{DF8FA302-EED9-924B-B37F-B3AA95ED1003}"/>
    <dgm:cxn modelId="{8D818D93-54B1-4265-B254-587A3B3DD0FD}" type="presOf" srcId="{4B4004B2-DF74-814B-BD5B-AA0F2479CC2C}" destId="{703A211A-9552-9548-A3CB-58FC62ADA0E6}" srcOrd="0" destOrd="0" presId="urn:microsoft.com/office/officeart/2005/8/layout/vList2#1"/>
    <dgm:cxn modelId="{45A09D55-AC31-4CAC-89FB-617AF4E8CAF5}" type="presOf" srcId="{ABD74B04-2EC4-F147-87EE-443F6C7B4A37}" destId="{8D8616F0-A642-A64C-95D9-2F4E14E12FC5}" srcOrd="0" destOrd="0" presId="urn:microsoft.com/office/officeart/2005/8/layout/vList2#1"/>
    <dgm:cxn modelId="{F931A203-12CA-B446-8296-5F7510B9102C}" srcId="{D3283D29-374B-3B46-BE09-6EDAA73101CA}" destId="{6FEBC6FE-9D35-0F46-8627-8CC0BD45E075}" srcOrd="1" destOrd="0" parTransId="{6BC75A30-0DAC-6841-BD4C-FE6B1B3B2212}" sibTransId="{76CE6217-9F9F-C546-BB68-2E87A41C9DAD}"/>
    <dgm:cxn modelId="{196A7684-8DBE-4F27-BE1B-0EF17586D43E}" type="presOf" srcId="{452DF54D-E561-1640-96E2-E50EB9241227}" destId="{703A211A-9552-9548-A3CB-58FC62ADA0E6}" srcOrd="0" destOrd="2" presId="urn:microsoft.com/office/officeart/2005/8/layout/vList2#1"/>
    <dgm:cxn modelId="{C94E1782-CCC2-497F-B81A-3E1D870476D0}" type="presOf" srcId="{6FEBC6FE-9D35-0F46-8627-8CC0BD45E075}" destId="{703A211A-9552-9548-A3CB-58FC62ADA0E6}" srcOrd="0" destOrd="1" presId="urn:microsoft.com/office/officeart/2005/8/layout/vList2#1"/>
    <dgm:cxn modelId="{445DCFEA-787A-447C-B0B5-1C169EF8F2A2}" type="presOf" srcId="{C75605DC-05A9-C141-A0EB-D6D13C63390F}" destId="{0FADA632-7A07-9C4F-AE96-7C4F9C3AF100}" srcOrd="0" destOrd="1" presId="urn:microsoft.com/office/officeart/2005/8/layout/vList2#1"/>
    <dgm:cxn modelId="{618444A2-F19C-E246-9D4A-0AE4A2921067}" srcId="{D3283D29-374B-3B46-BE09-6EDAA73101CA}" destId="{78C4275A-0B6C-DF49-A96E-068FA1820E1E}" srcOrd="4" destOrd="0" parTransId="{6BD83C1D-B945-6646-97B0-A81FF3D7F973}" sibTransId="{44C321C0-3D24-044E-B592-76FA1456B66E}"/>
    <dgm:cxn modelId="{65356491-57F5-4BF8-A630-2441EF536119}" type="presOf" srcId="{7C5C6402-E379-3848-A582-6914B137283C}" destId="{0FADA632-7A07-9C4F-AE96-7C4F9C3AF100}" srcOrd="0" destOrd="4" presId="urn:microsoft.com/office/officeart/2005/8/layout/vList2#1"/>
    <dgm:cxn modelId="{F814E8D5-EEC5-B643-9A35-3DA4555D0F7B}" srcId="{9A439731-7847-B44C-AE58-18D12A09862E}" destId="{EB901325-C18E-3949-BA45-B22F57F90193}" srcOrd="0" destOrd="0" parTransId="{031F7FA4-BB45-3147-8BCC-FBBBE8B7E6FB}" sibTransId="{9599A100-AE24-0F44-A7C4-C70EBAB3ACF5}"/>
    <dgm:cxn modelId="{41696757-B872-40B6-8DA5-47C28F2CF559}" type="presOf" srcId="{EB901325-C18E-3949-BA45-B22F57F90193}" destId="{0FADA632-7A07-9C4F-AE96-7C4F9C3AF100}" srcOrd="0" destOrd="0" presId="urn:microsoft.com/office/officeart/2005/8/layout/vList2#1"/>
    <dgm:cxn modelId="{36DAF1D5-C545-4A09-BA18-D710282A2C12}" type="presOf" srcId="{78C4275A-0B6C-DF49-A96E-068FA1820E1E}" destId="{703A211A-9552-9548-A3CB-58FC62ADA0E6}" srcOrd="0" destOrd="4" presId="urn:microsoft.com/office/officeart/2005/8/layout/vList2#1"/>
    <dgm:cxn modelId="{F4EA7E8A-23DC-4871-B6AD-9D201E0484F8}" type="presParOf" srcId="{8D8616F0-A642-A64C-95D9-2F4E14E12FC5}" destId="{D67C4CA5-05E3-AD46-83F0-6F47CAF957CB}" srcOrd="0" destOrd="0" presId="urn:microsoft.com/office/officeart/2005/8/layout/vList2#1"/>
    <dgm:cxn modelId="{0D4907ED-DACB-4C7B-97E9-7714D855D0C9}" type="presParOf" srcId="{8D8616F0-A642-A64C-95D9-2F4E14E12FC5}" destId="{0FADA632-7A07-9C4F-AE96-7C4F9C3AF100}" srcOrd="1" destOrd="0" presId="urn:microsoft.com/office/officeart/2005/8/layout/vList2#1"/>
    <dgm:cxn modelId="{D67814BF-B997-48CC-9223-657074570046}" type="presParOf" srcId="{8D8616F0-A642-A64C-95D9-2F4E14E12FC5}" destId="{32A89E33-950E-304A-8522-1DB0B5EC3808}" srcOrd="2" destOrd="0" presId="urn:microsoft.com/office/officeart/2005/8/layout/vList2#1"/>
    <dgm:cxn modelId="{69A24F7A-566E-4EA3-9911-1F34DA223542}" type="presParOf" srcId="{8D8616F0-A642-A64C-95D9-2F4E14E12FC5}" destId="{703A211A-9552-9548-A3CB-58FC62ADA0E6}" srcOrd="3" destOrd="0" presId="urn:microsoft.com/office/officeart/2005/8/layout/v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169F4-0554-0947-9250-4C78403636F8}">
      <dsp:nvSpPr>
        <dsp:cNvPr id="0" name=""/>
        <dsp:cNvSpPr/>
      </dsp:nvSpPr>
      <dsp:spPr>
        <a:xfrm>
          <a:off x="515" y="486386"/>
          <a:ext cx="1285610" cy="5142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it-IT" sz="1400" kern="1200" dirty="0"/>
            <a:t>Blank </a:t>
          </a:r>
        </a:p>
        <a:p>
          <a:pPr lvl="0" algn="ctr" defTabSz="622300">
            <a:lnSpc>
              <a:spcPct val="90000"/>
            </a:lnSpc>
            <a:spcBef>
              <a:spcPct val="0"/>
            </a:spcBef>
            <a:spcAft>
              <a:spcPct val="35000"/>
            </a:spcAft>
          </a:pPr>
          <a:r>
            <a:rPr lang="zh-CN" altLang="en-US" sz="1400" kern="1200" dirty="0"/>
            <a:t>毛坯</a:t>
          </a:r>
          <a:endParaRPr lang="it-IT" sz="1400" kern="1200" dirty="0"/>
        </a:p>
      </dsp:txBody>
      <dsp:txXfrm>
        <a:off x="257637" y="486386"/>
        <a:ext cx="771366" cy="514244"/>
      </dsp:txXfrm>
    </dsp:sp>
    <dsp:sp modelId="{AB5F3FA7-9C4E-774B-8133-5E81BC310EFF}">
      <dsp:nvSpPr>
        <dsp:cNvPr id="0" name=""/>
        <dsp:cNvSpPr/>
      </dsp:nvSpPr>
      <dsp:spPr>
        <a:xfrm>
          <a:off x="1157564" y="486386"/>
          <a:ext cx="1285610" cy="514244"/>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it-IT" sz="1400" kern="1200" dirty="0"/>
            <a:t>Turning</a:t>
          </a:r>
        </a:p>
        <a:p>
          <a:pPr lvl="0" algn="ctr" defTabSz="622300">
            <a:lnSpc>
              <a:spcPct val="90000"/>
            </a:lnSpc>
            <a:spcBef>
              <a:spcPct val="0"/>
            </a:spcBef>
            <a:spcAft>
              <a:spcPct val="35000"/>
            </a:spcAft>
          </a:pPr>
          <a:r>
            <a:rPr lang="zh-CN" altLang="en-US" sz="1400" kern="1200" dirty="0"/>
            <a:t>车加工</a:t>
          </a:r>
          <a:endParaRPr lang="it-IT" sz="1400" kern="1200" dirty="0"/>
        </a:p>
      </dsp:txBody>
      <dsp:txXfrm>
        <a:off x="1414686" y="486386"/>
        <a:ext cx="771366" cy="514244"/>
      </dsp:txXfrm>
    </dsp:sp>
    <dsp:sp modelId="{82007690-ABFC-EC43-A48A-53408A205F69}">
      <dsp:nvSpPr>
        <dsp:cNvPr id="0" name=""/>
        <dsp:cNvSpPr/>
      </dsp:nvSpPr>
      <dsp:spPr>
        <a:xfrm>
          <a:off x="2314613" y="486386"/>
          <a:ext cx="1285610" cy="514244"/>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it-IT" sz="1400" kern="1200" dirty="0"/>
            <a:t>Drilling</a:t>
          </a:r>
        </a:p>
        <a:p>
          <a:pPr lvl="0" algn="ctr" defTabSz="622300">
            <a:lnSpc>
              <a:spcPct val="90000"/>
            </a:lnSpc>
            <a:spcBef>
              <a:spcPct val="0"/>
            </a:spcBef>
            <a:spcAft>
              <a:spcPct val="35000"/>
            </a:spcAft>
          </a:pPr>
          <a:r>
            <a:rPr lang="zh-CN" altLang="en-US" sz="1400" kern="1200" dirty="0"/>
            <a:t>钻孔</a:t>
          </a:r>
          <a:endParaRPr lang="it-IT" sz="1400" kern="1200" dirty="0"/>
        </a:p>
      </dsp:txBody>
      <dsp:txXfrm>
        <a:off x="2571735" y="486386"/>
        <a:ext cx="771366" cy="514244"/>
      </dsp:txXfrm>
    </dsp:sp>
    <dsp:sp modelId="{BBB476B4-4C64-3546-BDC0-431CBE03B9F0}">
      <dsp:nvSpPr>
        <dsp:cNvPr id="0" name=""/>
        <dsp:cNvSpPr/>
      </dsp:nvSpPr>
      <dsp:spPr>
        <a:xfrm>
          <a:off x="3471662" y="486386"/>
          <a:ext cx="1285610" cy="514244"/>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it-IT" sz="1400" kern="1200" dirty="0"/>
            <a:t>Hobbing</a:t>
          </a:r>
        </a:p>
        <a:p>
          <a:pPr lvl="0" algn="ctr" defTabSz="622300">
            <a:lnSpc>
              <a:spcPct val="90000"/>
            </a:lnSpc>
            <a:spcBef>
              <a:spcPct val="0"/>
            </a:spcBef>
            <a:spcAft>
              <a:spcPct val="35000"/>
            </a:spcAft>
          </a:pPr>
          <a:r>
            <a:rPr lang="zh-CN" altLang="en-US" sz="1400" kern="1200" dirty="0"/>
            <a:t>滚齿</a:t>
          </a:r>
          <a:endParaRPr lang="it-IT" sz="1400" kern="1200" dirty="0"/>
        </a:p>
      </dsp:txBody>
      <dsp:txXfrm>
        <a:off x="3728784" y="486386"/>
        <a:ext cx="771366" cy="514244"/>
      </dsp:txXfrm>
    </dsp:sp>
    <dsp:sp modelId="{1FA579E8-6975-D847-85FA-169F398713E0}">
      <dsp:nvSpPr>
        <dsp:cNvPr id="0" name=""/>
        <dsp:cNvSpPr/>
      </dsp:nvSpPr>
      <dsp:spPr>
        <a:xfrm>
          <a:off x="4628711" y="486386"/>
          <a:ext cx="1578793" cy="514244"/>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it-IT" sz="1400" kern="1200" dirty="0"/>
            <a:t>Broaching</a:t>
          </a:r>
        </a:p>
        <a:p>
          <a:pPr lvl="0" algn="ctr" defTabSz="622300">
            <a:lnSpc>
              <a:spcPct val="90000"/>
            </a:lnSpc>
            <a:spcBef>
              <a:spcPct val="0"/>
            </a:spcBef>
            <a:spcAft>
              <a:spcPct val="35000"/>
            </a:spcAft>
          </a:pPr>
          <a:r>
            <a:rPr lang="zh-CN" altLang="en-US" sz="1400" kern="1200" dirty="0"/>
            <a:t>拉齿</a:t>
          </a:r>
          <a:endParaRPr lang="it-IT" sz="1400" kern="1200" dirty="0"/>
        </a:p>
      </dsp:txBody>
      <dsp:txXfrm>
        <a:off x="4885833" y="486386"/>
        <a:ext cx="1064549" cy="514244"/>
      </dsp:txXfrm>
    </dsp:sp>
    <dsp:sp modelId="{3CD5784A-1420-0640-8562-D81A8BB74486}">
      <dsp:nvSpPr>
        <dsp:cNvPr id="0" name=""/>
        <dsp:cNvSpPr/>
      </dsp:nvSpPr>
      <dsp:spPr>
        <a:xfrm>
          <a:off x="6078944" y="486386"/>
          <a:ext cx="1285610" cy="51424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it-IT" sz="1400" kern="1200" dirty="0"/>
            <a:t>H.T.</a:t>
          </a:r>
        </a:p>
        <a:p>
          <a:pPr lvl="0" algn="ctr" defTabSz="622300">
            <a:lnSpc>
              <a:spcPct val="90000"/>
            </a:lnSpc>
            <a:spcBef>
              <a:spcPct val="0"/>
            </a:spcBef>
            <a:spcAft>
              <a:spcPct val="35000"/>
            </a:spcAft>
          </a:pPr>
          <a:r>
            <a:rPr lang="zh-CN" altLang="en-US" sz="1400" kern="1200" dirty="0"/>
            <a:t>热处理</a:t>
          </a:r>
          <a:endParaRPr lang="it-IT" sz="1400" kern="1200" dirty="0"/>
        </a:p>
      </dsp:txBody>
      <dsp:txXfrm>
        <a:off x="6336066" y="486386"/>
        <a:ext cx="771366" cy="514244"/>
      </dsp:txXfrm>
    </dsp:sp>
    <dsp:sp modelId="{A62D6BA0-E143-5C42-8590-D184D3B37D7F}">
      <dsp:nvSpPr>
        <dsp:cNvPr id="0" name=""/>
        <dsp:cNvSpPr/>
      </dsp:nvSpPr>
      <dsp:spPr>
        <a:xfrm>
          <a:off x="7235993" y="486386"/>
          <a:ext cx="1467601" cy="514244"/>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it-IT" sz="1400" kern="1200" dirty="0"/>
            <a:t>Inspection</a:t>
          </a:r>
        </a:p>
        <a:p>
          <a:pPr lvl="0" algn="ctr" defTabSz="622300">
            <a:lnSpc>
              <a:spcPct val="90000"/>
            </a:lnSpc>
            <a:spcBef>
              <a:spcPct val="0"/>
            </a:spcBef>
            <a:spcAft>
              <a:spcPct val="35000"/>
            </a:spcAft>
          </a:pPr>
          <a:r>
            <a:rPr lang="zh-CN" altLang="en-US" sz="1400" kern="1200" dirty="0"/>
            <a:t>检测</a:t>
          </a:r>
          <a:endParaRPr lang="it-IT" sz="1400" kern="1200" dirty="0"/>
        </a:p>
      </dsp:txBody>
      <dsp:txXfrm>
        <a:off x="7493115" y="486386"/>
        <a:ext cx="953357" cy="514244"/>
      </dsp:txXfrm>
    </dsp:sp>
    <dsp:sp modelId="{C680416E-1FA8-FE47-AE6A-ADBFEC3A34E8}">
      <dsp:nvSpPr>
        <dsp:cNvPr id="0" name=""/>
        <dsp:cNvSpPr/>
      </dsp:nvSpPr>
      <dsp:spPr>
        <a:xfrm>
          <a:off x="8575033" y="486386"/>
          <a:ext cx="1285610" cy="514244"/>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it-IT" sz="1300" kern="1200" dirty="0"/>
            <a:t>Delivery</a:t>
          </a:r>
        </a:p>
        <a:p>
          <a:pPr lvl="0" algn="ctr" defTabSz="577850">
            <a:lnSpc>
              <a:spcPct val="90000"/>
            </a:lnSpc>
            <a:spcBef>
              <a:spcPct val="0"/>
            </a:spcBef>
            <a:spcAft>
              <a:spcPct val="35000"/>
            </a:spcAft>
          </a:pPr>
          <a:r>
            <a:rPr lang="zh-CN" altLang="en-US" sz="1300" kern="1200" dirty="0"/>
            <a:t>发货</a:t>
          </a:r>
          <a:endParaRPr lang="it-IT" sz="1300" kern="1200" dirty="0"/>
        </a:p>
      </dsp:txBody>
      <dsp:txXfrm>
        <a:off x="8832155" y="486386"/>
        <a:ext cx="771366" cy="514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C4CA5-05E3-AD46-83F0-6F47CAF957CB}">
      <dsp:nvSpPr>
        <dsp:cNvPr id="0" name=""/>
        <dsp:cNvSpPr/>
      </dsp:nvSpPr>
      <dsp:spPr>
        <a:xfrm>
          <a:off x="0" y="0"/>
          <a:ext cx="11459075" cy="218658"/>
        </a:xfrm>
        <a:prstGeom prst="rect">
          <a:avLst/>
        </a:prstGeom>
        <a:solidFill>
          <a:srgbClr val="0A314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i="0" kern="1200" dirty="0">
              <a:latin typeface="Avenir Book"/>
              <a:cs typeface="Avenir Book"/>
            </a:rPr>
            <a:t>         </a:t>
          </a:r>
          <a:r>
            <a:rPr lang="it-IT" sz="1800" b="1" i="0" kern="1200" dirty="0">
              <a:latin typeface="+mn-lt"/>
              <a:cs typeface="Avenir Book"/>
            </a:rPr>
            <a:t>OUR MISSION </a:t>
          </a:r>
          <a:r>
            <a:rPr lang="zh-CN" altLang="en-US" sz="1800" b="1" i="0" kern="1200" dirty="0">
              <a:latin typeface="+mn-lt"/>
              <a:cs typeface="Avenir Book"/>
            </a:rPr>
            <a:t>我们的目标</a:t>
          </a:r>
          <a:endParaRPr lang="it-IT" sz="1800" b="1" i="0" kern="1200" dirty="0">
            <a:latin typeface="+mn-lt"/>
            <a:cs typeface="Avenir Book"/>
          </a:endParaRPr>
        </a:p>
      </dsp:txBody>
      <dsp:txXfrm>
        <a:off x="0" y="0"/>
        <a:ext cx="11459075" cy="218658"/>
      </dsp:txXfrm>
    </dsp:sp>
    <dsp:sp modelId="{0FADA632-7A07-9C4F-AE96-7C4F9C3AF100}">
      <dsp:nvSpPr>
        <dsp:cNvPr id="0" name=""/>
        <dsp:cNvSpPr/>
      </dsp:nvSpPr>
      <dsp:spPr>
        <a:xfrm>
          <a:off x="0" y="194746"/>
          <a:ext cx="11459075" cy="266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826" tIns="20320" rIns="113792" bIns="20320" numCol="1" spcCol="1270" anchor="t" anchorCtr="0">
          <a:noAutofit/>
        </a:bodyPr>
        <a:lstStyle/>
        <a:p>
          <a:pPr marL="171450" lvl="1" indent="-171450" algn="just" defTabSz="711200">
            <a:lnSpc>
              <a:spcPct val="90000"/>
            </a:lnSpc>
            <a:spcBef>
              <a:spcPct val="0"/>
            </a:spcBef>
            <a:spcAft>
              <a:spcPct val="20000"/>
            </a:spcAft>
            <a:buChar char="••"/>
          </a:pPr>
          <a:endParaRPr lang="it-IT" sz="1600" b="0" i="0" kern="1200" dirty="0">
            <a:latin typeface="+mn-lt"/>
            <a:cs typeface="Avenir Book"/>
          </a:endParaRPr>
        </a:p>
        <a:p>
          <a:pPr marL="171450" lvl="1" indent="-171450" algn="just" defTabSz="711200">
            <a:lnSpc>
              <a:spcPct val="90000"/>
            </a:lnSpc>
            <a:spcBef>
              <a:spcPct val="0"/>
            </a:spcBef>
            <a:spcAft>
              <a:spcPct val="20000"/>
            </a:spcAft>
            <a:buChar char="••"/>
          </a:pPr>
          <a:r>
            <a:rPr lang="it-IT" sz="1600" b="0" i="0" kern="1200" dirty="0">
              <a:latin typeface="+mn-lt"/>
              <a:cs typeface="Avenir Book"/>
            </a:rPr>
            <a:t>Be the first manufacturer of ring gears in China for the local market</a:t>
          </a:r>
          <a:r>
            <a:rPr lang="zh-CN" altLang="en-US" sz="1600" b="0" i="0" kern="1200" dirty="0">
              <a:latin typeface="+mn-lt"/>
              <a:cs typeface="Avenir Book"/>
            </a:rPr>
            <a:t>成为国内第一家面向本土市场的齿圈专业生产厂家</a:t>
          </a:r>
          <a:endParaRPr lang="it-IT" sz="1600" b="0" i="0" kern="1200" dirty="0">
            <a:latin typeface="+mn-lt"/>
            <a:cs typeface="Avenir Book"/>
          </a:endParaRPr>
        </a:p>
        <a:p>
          <a:pPr marL="171450" lvl="1" indent="-171450" algn="just" defTabSz="711200">
            <a:lnSpc>
              <a:spcPct val="90000"/>
            </a:lnSpc>
            <a:spcBef>
              <a:spcPct val="0"/>
            </a:spcBef>
            <a:spcAft>
              <a:spcPct val="20000"/>
            </a:spcAft>
            <a:buChar char="••"/>
          </a:pPr>
          <a:r>
            <a:rPr lang="it-IT" sz="1600" b="0" i="0" kern="1200" dirty="0">
              <a:latin typeface="+mn-lt"/>
              <a:cs typeface="Avenir Book"/>
            </a:rPr>
            <a:t>To be leader in the broaching and heat treatment technology (especially gas nitriding) in the Chinese market</a:t>
          </a:r>
          <a:r>
            <a:rPr lang="zh-CN" altLang="en-US" sz="1600" b="0" i="0" kern="1200" dirty="0">
              <a:latin typeface="+mn-lt"/>
              <a:cs typeface="Avenir Book"/>
            </a:rPr>
            <a:t>成为国内拉齿和齿轮热处理（特别是气体氮化）的技术领军者</a:t>
          </a:r>
          <a:endParaRPr lang="it-IT" sz="1600" b="0" i="0" kern="1200" dirty="0">
            <a:latin typeface="+mn-lt"/>
            <a:cs typeface="Avenir Book"/>
          </a:endParaRPr>
        </a:p>
        <a:p>
          <a:pPr marL="171450" lvl="1" indent="-171450" algn="just" defTabSz="711200">
            <a:lnSpc>
              <a:spcPct val="90000"/>
            </a:lnSpc>
            <a:spcBef>
              <a:spcPct val="0"/>
            </a:spcBef>
            <a:spcAft>
              <a:spcPct val="20000"/>
            </a:spcAft>
            <a:buChar char="••"/>
          </a:pPr>
          <a:r>
            <a:rPr lang="it-IT" sz="1600" b="0" i="0" kern="1200" dirty="0">
              <a:latin typeface="+mn-lt"/>
              <a:cs typeface="Avenir Book"/>
            </a:rPr>
            <a:t>To become partner and strategic supplier of foreign and chinese local OEM in our markets </a:t>
          </a:r>
          <a:r>
            <a:rPr lang="zh-CN" altLang="en-US" sz="1600" b="0" i="0" kern="1200" dirty="0">
              <a:latin typeface="+mn-lt"/>
              <a:cs typeface="Avenir Book"/>
            </a:rPr>
            <a:t>是</a:t>
          </a:r>
          <a:r>
            <a:rPr lang="zh-CN" altLang="en-US" sz="1600" b="0" i="0" kern="1200" dirty="0"/>
            <a:t>国内外</a:t>
          </a:r>
          <a:r>
            <a:rPr lang="en-US" altLang="zh-CN" sz="1600" b="0" i="0" kern="1200" dirty="0"/>
            <a:t>OEM</a:t>
          </a:r>
          <a:r>
            <a:rPr lang="zh-CN" altLang="en-US" sz="1600" b="0" i="0" kern="1200" dirty="0"/>
            <a:t>在中国市场的合作伙伴和战略供应商</a:t>
          </a:r>
          <a:endParaRPr lang="it-IT" sz="1600" b="0" i="0" kern="1200" dirty="0">
            <a:latin typeface="+mn-lt"/>
            <a:cs typeface="Avenir Book"/>
          </a:endParaRPr>
        </a:p>
        <a:p>
          <a:pPr marL="171450" lvl="1" indent="-171450" algn="just" defTabSz="711200">
            <a:lnSpc>
              <a:spcPct val="90000"/>
            </a:lnSpc>
            <a:spcBef>
              <a:spcPct val="0"/>
            </a:spcBef>
            <a:spcAft>
              <a:spcPct val="20000"/>
            </a:spcAft>
            <a:buChar char="••"/>
          </a:pPr>
          <a:r>
            <a:rPr lang="it-IT" sz="1600" b="0" i="0" kern="1200" dirty="0">
              <a:latin typeface="+mn-lt"/>
              <a:cs typeface="Avenir Book"/>
            </a:rPr>
            <a:t>To not only supply single parts by a service to our customers, continuously improving quality, processes and price competitiveness</a:t>
          </a:r>
          <a:r>
            <a:rPr lang="zh-CN" altLang="en-US" sz="1600" b="0" i="0" kern="1200" dirty="0">
              <a:latin typeface="+mn-lt"/>
              <a:cs typeface="Avenir Book"/>
            </a:rPr>
            <a:t>除了提供产品和服务，也不断提升质量和加工工艺，提高价格竞争力</a:t>
          </a:r>
          <a:endParaRPr lang="it-IT" sz="1600" b="0" i="0" kern="1200" dirty="0">
            <a:latin typeface="+mn-lt"/>
            <a:cs typeface="Avenir Book"/>
          </a:endParaRPr>
        </a:p>
        <a:p>
          <a:pPr marL="171450" lvl="1" indent="-171450" algn="l" defTabSz="711200">
            <a:lnSpc>
              <a:spcPct val="90000"/>
            </a:lnSpc>
            <a:spcBef>
              <a:spcPct val="0"/>
            </a:spcBef>
            <a:spcAft>
              <a:spcPct val="20000"/>
            </a:spcAft>
            <a:buChar char="••"/>
          </a:pPr>
          <a:endParaRPr lang="it-IT" sz="1600" b="0" i="0" kern="1200" dirty="0">
            <a:latin typeface="Avenir Book"/>
            <a:cs typeface="Avenir Book"/>
          </a:endParaRPr>
        </a:p>
        <a:p>
          <a:pPr marL="171450" lvl="1" indent="-171450" algn="l" defTabSz="711200">
            <a:lnSpc>
              <a:spcPct val="90000"/>
            </a:lnSpc>
            <a:spcBef>
              <a:spcPct val="0"/>
            </a:spcBef>
            <a:spcAft>
              <a:spcPct val="20000"/>
            </a:spcAft>
            <a:buChar char="••"/>
          </a:pPr>
          <a:endParaRPr lang="it-IT" sz="1600" b="0" i="0" kern="1200" dirty="0">
            <a:latin typeface="Avenir Book"/>
            <a:cs typeface="Avenir Book"/>
          </a:endParaRPr>
        </a:p>
      </dsp:txBody>
      <dsp:txXfrm>
        <a:off x="0" y="194746"/>
        <a:ext cx="11459075" cy="2666160"/>
      </dsp:txXfrm>
    </dsp:sp>
    <dsp:sp modelId="{32A89E33-950E-304A-8522-1DB0B5EC3808}">
      <dsp:nvSpPr>
        <dsp:cNvPr id="0" name=""/>
        <dsp:cNvSpPr/>
      </dsp:nvSpPr>
      <dsp:spPr>
        <a:xfrm>
          <a:off x="0" y="2636630"/>
          <a:ext cx="11459075" cy="230803"/>
        </a:xfrm>
        <a:prstGeom prst="rect">
          <a:avLst/>
        </a:prstGeom>
        <a:solidFill>
          <a:srgbClr val="0A314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0" i="0" kern="1200" dirty="0">
              <a:latin typeface="Arial Black" panose="020B0A04020102020204" pitchFamily="34" charset="0"/>
              <a:cs typeface="Avenir Book"/>
            </a:rPr>
            <a:t>        OUR VISION </a:t>
          </a:r>
          <a:r>
            <a:rPr lang="zh-CN" altLang="en-US" sz="1800" b="0" i="0" kern="1200" dirty="0">
              <a:latin typeface="Arial Black" panose="020B0A04020102020204" pitchFamily="34" charset="0"/>
              <a:cs typeface="Avenir Book"/>
            </a:rPr>
            <a:t>远景规划</a:t>
          </a:r>
          <a:endParaRPr lang="it-IT" sz="1800" b="0" i="0" kern="1200" dirty="0">
            <a:latin typeface="Arial Black" panose="020B0A04020102020204" pitchFamily="34" charset="0"/>
            <a:cs typeface="Avenir Book"/>
          </a:endParaRPr>
        </a:p>
      </dsp:txBody>
      <dsp:txXfrm>
        <a:off x="0" y="2636630"/>
        <a:ext cx="11459075" cy="230803"/>
      </dsp:txXfrm>
    </dsp:sp>
    <dsp:sp modelId="{703A211A-9552-9548-A3CB-58FC62ADA0E6}">
      <dsp:nvSpPr>
        <dsp:cNvPr id="0" name=""/>
        <dsp:cNvSpPr/>
      </dsp:nvSpPr>
      <dsp:spPr>
        <a:xfrm>
          <a:off x="0" y="3009122"/>
          <a:ext cx="11459075" cy="231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826"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it-IT" sz="1600" b="0" i="0" kern="1200" dirty="0">
            <a:latin typeface="Avenir Book"/>
            <a:cs typeface="Avenir Book"/>
          </a:endParaRPr>
        </a:p>
        <a:p>
          <a:pPr marL="171450" lvl="1" indent="-171450" algn="just" defTabSz="711200">
            <a:lnSpc>
              <a:spcPct val="90000"/>
            </a:lnSpc>
            <a:spcBef>
              <a:spcPct val="0"/>
            </a:spcBef>
            <a:spcAft>
              <a:spcPct val="20000"/>
            </a:spcAft>
            <a:buChar char="••"/>
          </a:pPr>
          <a:r>
            <a:rPr lang="it-IT" sz="1600" b="0" i="0" kern="1200" dirty="0">
              <a:latin typeface="+mn-lt"/>
              <a:cs typeface="Avenir Book"/>
            </a:rPr>
            <a:t>As time goes by and welfare‘s demand is growing, Chinese market will require more and more hightech and quality products. Margins will fall down and the race will be between the one’s able of “state </a:t>
          </a:r>
          <a:r>
            <a:rPr lang="en-US" altLang="zh-CN" sz="1600" b="0" i="0" kern="1200" dirty="0">
              <a:latin typeface="+mn-lt"/>
              <a:cs typeface="Avenir Book"/>
            </a:rPr>
            <a:t>of</a:t>
          </a:r>
          <a:r>
            <a:rPr lang="it-IT" sz="1600" b="0" i="0" kern="1200" dirty="0">
              <a:latin typeface="+mn-lt"/>
              <a:cs typeface="Avenir Book"/>
            </a:rPr>
            <a:t> art” processes with less human interactions (industrialization and reduction of labor cost) and best service</a:t>
          </a:r>
          <a:r>
            <a:rPr lang="zh-CN" altLang="en-US" sz="1600" b="0" i="0" kern="1200" dirty="0">
              <a:latin typeface="+mn-lt"/>
              <a:cs typeface="Avenir Book"/>
            </a:rPr>
            <a:t>随着时代的进步和劳动力成本的不段上涨，市场对于高科技高质量的产品需求增加，利润将会降低，竞争将会在先进的少劳力工艺和最好的服务中展开。这就要求生产制造过程尽可能地减少人力劳动，而采用更高的自动化。</a:t>
          </a:r>
          <a:endParaRPr lang="it-IT" sz="1600" b="0" i="0" kern="1200" dirty="0">
            <a:latin typeface="+mn-lt"/>
            <a:cs typeface="Avenir Book"/>
          </a:endParaRPr>
        </a:p>
        <a:p>
          <a:pPr marL="171450" lvl="1" indent="-171450" algn="just" defTabSz="711200">
            <a:lnSpc>
              <a:spcPct val="90000"/>
            </a:lnSpc>
            <a:spcBef>
              <a:spcPct val="0"/>
            </a:spcBef>
            <a:spcAft>
              <a:spcPct val="20000"/>
            </a:spcAft>
            <a:buChar char="••"/>
          </a:pPr>
          <a:r>
            <a:rPr lang="it-IT" sz="1600" b="0" i="0" kern="1200" dirty="0">
              <a:latin typeface="+mn-lt"/>
              <a:cs typeface="Avenir Book"/>
            </a:rPr>
            <a:t>We need to keep the pace with technology innovation and new equipment, constant improvement should be our company policy</a:t>
          </a:r>
        </a:p>
        <a:p>
          <a:pPr marL="171450" lvl="1" indent="-171450" algn="just" defTabSz="711200">
            <a:lnSpc>
              <a:spcPct val="90000"/>
            </a:lnSpc>
            <a:spcBef>
              <a:spcPct val="0"/>
            </a:spcBef>
            <a:spcAft>
              <a:spcPct val="20000"/>
            </a:spcAft>
            <a:buChar char="••"/>
          </a:pPr>
          <a:r>
            <a:rPr lang="zh-CN" altLang="en-US" sz="1600" b="0" i="0" kern="1200" dirty="0">
              <a:latin typeface="+mn-lt"/>
              <a:cs typeface="Avenir Book"/>
            </a:rPr>
            <a:t>我们将跟上技术上的创新，采用更加先进的加工设备，不断提高是我们公司的宗旨。</a:t>
          </a:r>
          <a:endParaRPr lang="it-IT" sz="1600" b="0" i="0" kern="1200" dirty="0">
            <a:latin typeface="+mn-lt"/>
            <a:cs typeface="Avenir Book"/>
          </a:endParaRPr>
        </a:p>
        <a:p>
          <a:pPr marL="171450" lvl="1" indent="-171450" algn="l" defTabSz="711200">
            <a:lnSpc>
              <a:spcPct val="90000"/>
            </a:lnSpc>
            <a:spcBef>
              <a:spcPct val="0"/>
            </a:spcBef>
            <a:spcAft>
              <a:spcPct val="20000"/>
            </a:spcAft>
            <a:buChar char="••"/>
          </a:pPr>
          <a:endParaRPr lang="it-IT" sz="1600" b="0" i="0" kern="1200" dirty="0">
            <a:latin typeface="Avenir Book"/>
            <a:cs typeface="Avenir Book"/>
          </a:endParaRPr>
        </a:p>
      </dsp:txBody>
      <dsp:txXfrm>
        <a:off x="0" y="3009122"/>
        <a:ext cx="11459075" cy="23184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3078427" cy="513508"/>
          </a:xfrm>
          <a:prstGeom prst="rect">
            <a:avLst/>
          </a:prstGeom>
        </p:spPr>
        <p:txBody>
          <a:bodyPr vert="horz" lIns="99067" tIns="49533" rIns="99067" bIns="49533" rtlCol="0"/>
          <a:lstStyle>
            <a:lvl1pPr algn="l">
              <a:defRPr sz="1300"/>
            </a:lvl1pPr>
          </a:lstStyle>
          <a:p>
            <a:endParaRPr lang="en-US"/>
          </a:p>
        </p:txBody>
      </p:sp>
      <p:sp>
        <p:nvSpPr>
          <p:cNvPr id="3" name="Segnaposto data 2"/>
          <p:cNvSpPr>
            <a:spLocks noGrp="1"/>
          </p:cNvSpPr>
          <p:nvPr>
            <p:ph type="dt" idx="1"/>
          </p:nvPr>
        </p:nvSpPr>
        <p:spPr>
          <a:xfrm>
            <a:off x="4023992" y="0"/>
            <a:ext cx="3078427" cy="513508"/>
          </a:xfrm>
          <a:prstGeom prst="rect">
            <a:avLst/>
          </a:prstGeom>
        </p:spPr>
        <p:txBody>
          <a:bodyPr vert="horz" lIns="99067" tIns="49533" rIns="99067" bIns="49533" rtlCol="0"/>
          <a:lstStyle>
            <a:lvl1pPr algn="r">
              <a:defRPr sz="1300"/>
            </a:lvl1pPr>
          </a:lstStyle>
          <a:p>
            <a:fld id="{248B6F0F-34B5-4B44-9201-9B572178A4F8}" type="datetimeFigureOut">
              <a:rPr lang="en-US" smtClean="0"/>
              <a:t>10/25/2022</a:t>
            </a:fld>
            <a:endParaRPr lang="en-US"/>
          </a:p>
        </p:txBody>
      </p:sp>
      <p:sp>
        <p:nvSpPr>
          <p:cNvPr id="4" name="Segnaposto immagine diapositiva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9067" tIns="49533" rIns="99067" bIns="49533" rtlCol="0" anchor="ctr"/>
          <a:lstStyle/>
          <a:p>
            <a:endParaRPr lang="en-US"/>
          </a:p>
        </p:txBody>
      </p:sp>
      <p:sp>
        <p:nvSpPr>
          <p:cNvPr id="5" name="Segnaposto note 4"/>
          <p:cNvSpPr>
            <a:spLocks noGrp="1"/>
          </p:cNvSpPr>
          <p:nvPr>
            <p:ph type="body" sz="quarter" idx="3"/>
          </p:nvPr>
        </p:nvSpPr>
        <p:spPr>
          <a:xfrm>
            <a:off x="710407" y="4925407"/>
            <a:ext cx="5683250" cy="4029879"/>
          </a:xfrm>
          <a:prstGeom prst="rect">
            <a:avLst/>
          </a:prstGeom>
        </p:spPr>
        <p:txBody>
          <a:bodyPr vert="horz" lIns="99067" tIns="49533" rIns="99067" bIns="49533"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1" y="9721107"/>
            <a:ext cx="3078427" cy="513507"/>
          </a:xfrm>
          <a:prstGeom prst="rect">
            <a:avLst/>
          </a:prstGeom>
        </p:spPr>
        <p:txBody>
          <a:bodyPr vert="horz" lIns="99067" tIns="49533" rIns="99067" bIns="49533" rtlCol="0" anchor="b"/>
          <a:lstStyle>
            <a:lvl1pPr algn="l">
              <a:defRPr sz="1300"/>
            </a:lvl1pPr>
          </a:lstStyle>
          <a:p>
            <a:endParaRPr lang="en-US"/>
          </a:p>
        </p:txBody>
      </p:sp>
      <p:sp>
        <p:nvSpPr>
          <p:cNvPr id="7" name="Segnaposto numero diapositiva 6"/>
          <p:cNvSpPr>
            <a:spLocks noGrp="1"/>
          </p:cNvSpPr>
          <p:nvPr>
            <p:ph type="sldNum" sz="quarter" idx="5"/>
          </p:nvPr>
        </p:nvSpPr>
        <p:spPr>
          <a:xfrm>
            <a:off x="4023992" y="9721107"/>
            <a:ext cx="3078427" cy="513507"/>
          </a:xfrm>
          <a:prstGeom prst="rect">
            <a:avLst/>
          </a:prstGeom>
        </p:spPr>
        <p:txBody>
          <a:bodyPr vert="horz" lIns="99067" tIns="49533" rIns="99067" bIns="49533" rtlCol="0" anchor="b"/>
          <a:lstStyle>
            <a:lvl1pPr algn="r">
              <a:defRPr sz="1300"/>
            </a:lvl1pPr>
          </a:lstStyle>
          <a:p>
            <a:fld id="{880D904E-F35F-4FFE-97A1-AACD03E1BEE5}" type="slidenum">
              <a:rPr lang="en-US" smtClean="0"/>
              <a:t>‹#›</a:t>
            </a:fld>
            <a:endParaRPr lang="en-US"/>
          </a:p>
        </p:txBody>
      </p:sp>
    </p:spTree>
    <p:extLst>
      <p:ext uri="{BB962C8B-B14F-4D97-AF65-F5344CB8AC3E}">
        <p14:creationId xmlns:p14="http://schemas.microsoft.com/office/powerpoint/2010/main" val="1231734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880D904E-F35F-4FFE-97A1-AACD03E1BEE5}" type="slidenum">
              <a:rPr lang="en-US" smtClean="0"/>
              <a:t>1</a:t>
            </a:fld>
            <a:endParaRPr lang="en-US"/>
          </a:p>
        </p:txBody>
      </p:sp>
    </p:spTree>
    <p:extLst>
      <p:ext uri="{BB962C8B-B14F-4D97-AF65-F5344CB8AC3E}">
        <p14:creationId xmlns:p14="http://schemas.microsoft.com/office/powerpoint/2010/main" val="3384420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880D904E-F35F-4FFE-97A1-AACD03E1BEE5}" type="slidenum">
              <a:rPr lang="en-US" smtClean="0"/>
              <a:t>2</a:t>
            </a:fld>
            <a:endParaRPr lang="en-US"/>
          </a:p>
        </p:txBody>
      </p:sp>
    </p:spTree>
    <p:extLst>
      <p:ext uri="{BB962C8B-B14F-4D97-AF65-F5344CB8AC3E}">
        <p14:creationId xmlns:p14="http://schemas.microsoft.com/office/powerpoint/2010/main" val="922421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880D904E-F35F-4FFE-97A1-AACD03E1BEE5}" type="slidenum">
              <a:rPr lang="en-US" smtClean="0"/>
              <a:t>3</a:t>
            </a:fld>
            <a:endParaRPr lang="en-US"/>
          </a:p>
        </p:txBody>
      </p:sp>
    </p:spTree>
    <p:extLst>
      <p:ext uri="{BB962C8B-B14F-4D97-AF65-F5344CB8AC3E}">
        <p14:creationId xmlns:p14="http://schemas.microsoft.com/office/powerpoint/2010/main" val="4273125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fld id="{880D904E-F35F-4FFE-97A1-AACD03E1BEE5}" type="slidenum">
              <a:rPr lang="en-US" smtClean="0"/>
              <a:t>4</a:t>
            </a:fld>
            <a:endParaRPr lang="en-US"/>
          </a:p>
        </p:txBody>
      </p:sp>
    </p:spTree>
    <p:extLst>
      <p:ext uri="{BB962C8B-B14F-4D97-AF65-F5344CB8AC3E}">
        <p14:creationId xmlns:p14="http://schemas.microsoft.com/office/powerpoint/2010/main" val="3694310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49A94B3A-245D-48DF-9F8B-CF2F44DE9D44}" type="datetime1">
              <a:rPr lang="en-US" smtClean="0"/>
              <a:t>10/25/2022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365888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5EA97DC0-102E-4914-807E-E023DA32F1BD}" type="datetime1">
              <a:rPr lang="en-US" smtClean="0"/>
              <a:t>10/25/2022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411779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11931116-DC9B-40D9-A43F-070038509DCB}" type="datetime1">
              <a:rPr lang="en-US" smtClean="0"/>
              <a:t>10/25/2022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4132777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5C2B881-B71A-4962-83B0-6F6AA2D5295E}" type="datetime1">
              <a:rPr lang="en-US" smtClean="0"/>
              <a:t>10/25/2022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2740000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2673D25-3CEF-4F48-AF6D-84954C299371}" type="datetime1">
              <a:rPr lang="en-US" smtClean="0"/>
              <a:t>10/25/2022</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308067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094C9EB2-4406-46E6-969E-B559ED765923}" type="datetime1">
              <a:rPr lang="en-US" smtClean="0"/>
              <a:t>10/25/2022</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439984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456C0F66-4D9B-4258-A49D-D33A9B196DF5}" type="datetime1">
              <a:rPr lang="en-US" smtClean="0"/>
              <a:t>10/25/2022</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105562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091B887A-CE8C-421F-AAE6-693F8CBC5D5D}" type="datetime1">
              <a:rPr lang="en-US" smtClean="0"/>
              <a:t>10/25/2022</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189586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38CC87A-5CF5-4428-BF0E-11D999884AC8}" type="datetime1">
              <a:rPr lang="en-US" smtClean="0"/>
              <a:t>10/25/2022</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4138019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4ABC13F-8820-4B25-A272-295F364B8D71}" type="datetime1">
              <a:rPr lang="en-US" smtClean="0"/>
              <a:t>10/25/2022</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238067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7E36A0-1E90-4DE6-BFBF-F743F4DEC42A}" type="datetime1">
              <a:rPr lang="en-US" smtClean="0"/>
              <a:t>10/25/2022</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E1D6A6C-9BC6-45DC-B988-E4125A4898DB}" type="slidenum">
              <a:rPr lang="en-US" smtClean="0"/>
              <a:t>‹#›</a:t>
            </a:fld>
            <a:endParaRPr lang="en-US"/>
          </a:p>
        </p:txBody>
      </p:sp>
    </p:spTree>
    <p:extLst>
      <p:ext uri="{BB962C8B-B14F-4D97-AF65-F5344CB8AC3E}">
        <p14:creationId xmlns:p14="http://schemas.microsoft.com/office/powerpoint/2010/main" val="3383533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C9D8B2-C6CA-41D4-A40E-069D5EE3EFBA}" type="datetime1">
              <a:rPr lang="en-US" smtClean="0"/>
              <a:t>10/25/2022</a:t>
            </a:fld>
            <a:endParaRPr lang="en-US"/>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D6A6C-9BC6-45DC-B988-E4125A4898DB}" type="slidenum">
              <a:rPr lang="en-US" smtClean="0"/>
              <a:t>‹#›</a:t>
            </a:fld>
            <a:endParaRPr lang="en-US"/>
          </a:p>
        </p:txBody>
      </p:sp>
    </p:spTree>
    <p:extLst>
      <p:ext uri="{BB962C8B-B14F-4D97-AF65-F5344CB8AC3E}">
        <p14:creationId xmlns:p14="http://schemas.microsoft.com/office/powerpoint/2010/main" val="288907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jpe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jpeg"/><Relationship Id="rId7"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hyperlink" Target="http://www.linkedin.com/company/wuxi-gear-tech" TargetMode="External"/><Relationship Id="rId4" Type="http://schemas.openxmlformats.org/officeDocument/2006/relationships/hyperlink" Target="http://www.wuxigeartech.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067384" y="1971150"/>
            <a:ext cx="10753668" cy="1244636"/>
          </a:xfrm>
          <a:prstGeom prst="rect">
            <a:avLst/>
          </a:prstGeom>
          <a:noFill/>
        </p:spPr>
        <p:txBody>
          <a:bodyPr wrap="square" rtlCol="0">
            <a:spAutoFit/>
          </a:bodyPr>
          <a:lstStyle/>
          <a:p>
            <a:pPr algn="r"/>
            <a:r>
              <a:rPr lang="it-IT" sz="3200" spc="2720" dirty="0" smtClean="0">
                <a:latin typeface="Arial Black" panose="020B0A04020102020204" pitchFamily="34" charset="0"/>
                <a:cs typeface="Avenir Book"/>
              </a:rPr>
              <a:t>2022 AT </a:t>
            </a:r>
            <a:r>
              <a:rPr lang="it-IT" sz="3200" spc="2720" dirty="0">
                <a:latin typeface="Arial Black" panose="020B0A04020102020204" pitchFamily="34" charset="0"/>
                <a:cs typeface="Avenir Book"/>
              </a:rPr>
              <a:t>A GLANCE</a:t>
            </a:r>
          </a:p>
          <a:p>
            <a:pPr algn="ctr"/>
            <a:r>
              <a:rPr lang="zh-CN" altLang="en-US" sz="3200" spc="2720" dirty="0">
                <a:latin typeface="Arial Black" panose="020B0A04020102020204" pitchFamily="34" charset="0"/>
                <a:cs typeface="Avenir Book"/>
              </a:rPr>
              <a:t>简介</a:t>
            </a:r>
            <a:endParaRPr lang="it-IT" sz="3200" dirty="0">
              <a:latin typeface="Arial Black" panose="020B0A04020102020204" pitchFamily="34" charset="0"/>
              <a:cs typeface="Avenir Book"/>
            </a:endParaRPr>
          </a:p>
          <a:p>
            <a:pPr algn="r"/>
            <a:endParaRPr lang="it-IT" sz="1088" dirty="0">
              <a:cs typeface="Avenir Book"/>
            </a:endParaRPr>
          </a:p>
        </p:txBody>
      </p:sp>
      <p:pic>
        <p:nvPicPr>
          <p:cNvPr id="7" name="Immagine 6" descr="IMG_0547.JPG"/>
          <p:cNvPicPr>
            <a:picLocks noChangeAspect="1"/>
          </p:cNvPicPr>
          <p:nvPr/>
        </p:nvPicPr>
        <p:blipFill rotWithShape="1">
          <a:blip r:embed="rId3" cstate="screen">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8800"/>
                    </a14:imgEffect>
                    <a14:imgEffect>
                      <a14:saturation sat="0"/>
                    </a14:imgEffect>
                  </a14:imgLayer>
                </a14:imgProps>
              </a:ext>
            </a:extLst>
          </a:blip>
          <a:srcRect/>
          <a:stretch>
            <a:fillRect/>
          </a:stretch>
        </p:blipFill>
        <p:spPr>
          <a:xfrm>
            <a:off x="1" y="3650526"/>
            <a:ext cx="12192000" cy="2511124"/>
          </a:xfrm>
          <a:prstGeom prst="rect">
            <a:avLst/>
          </a:prstGeom>
        </p:spPr>
      </p:pic>
      <p:grpSp>
        <p:nvGrpSpPr>
          <p:cNvPr id="9" name="Gruppo 8"/>
          <p:cNvGrpSpPr/>
          <p:nvPr/>
        </p:nvGrpSpPr>
        <p:grpSpPr>
          <a:xfrm>
            <a:off x="165179" y="431536"/>
            <a:ext cx="3697138" cy="1110661"/>
            <a:chOff x="667335" y="461685"/>
            <a:chExt cx="2621964" cy="790151"/>
          </a:xfrm>
        </p:grpSpPr>
        <p:pic>
          <p:nvPicPr>
            <p:cNvPr id="10" name="Immagine 9"/>
            <p:cNvPicPr>
              <a:picLocks noChangeAspect="1"/>
            </p:cNvPicPr>
            <p:nvPr/>
          </p:nvPicPr>
          <p:blipFill>
            <a:blip r:embed="rId5" cstate="print"/>
            <a:stretch>
              <a:fillRect/>
            </a:stretch>
          </p:blipFill>
          <p:spPr>
            <a:xfrm>
              <a:off x="680035" y="461685"/>
              <a:ext cx="2596565" cy="678742"/>
            </a:xfrm>
            <a:prstGeom prst="rect">
              <a:avLst/>
            </a:prstGeom>
          </p:spPr>
        </p:pic>
        <p:sp>
          <p:nvSpPr>
            <p:cNvPr id="11" name="CasellaDiTesto 10"/>
            <p:cNvSpPr txBox="1"/>
            <p:nvPr/>
          </p:nvSpPr>
          <p:spPr>
            <a:xfrm>
              <a:off x="667335" y="1125228"/>
              <a:ext cx="2621964" cy="12660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2" name="CasellaDiTesto 1"/>
          <p:cNvSpPr txBox="1"/>
          <p:nvPr/>
        </p:nvSpPr>
        <p:spPr>
          <a:xfrm>
            <a:off x="11049974" y="6596390"/>
            <a:ext cx="1769771" cy="261610"/>
          </a:xfrm>
          <a:prstGeom prst="rect">
            <a:avLst/>
          </a:prstGeom>
          <a:noFill/>
        </p:spPr>
        <p:txBody>
          <a:bodyPr wrap="square" rtlCol="0">
            <a:spAutoFit/>
          </a:bodyPr>
          <a:lstStyle/>
          <a:p>
            <a:r>
              <a:rPr lang="it-IT" sz="1050" dirty="0"/>
              <a:t>Updated  </a:t>
            </a:r>
            <a:r>
              <a:rPr lang="it-IT" sz="1050" dirty="0" smtClean="0"/>
              <a:t>07.2022</a:t>
            </a:r>
            <a:endParaRPr lang="en-US" sz="1050" dirty="0"/>
          </a:p>
        </p:txBody>
      </p:sp>
      <p:sp>
        <p:nvSpPr>
          <p:cNvPr id="3" name="CasellaDiTesto 2"/>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Tree>
    <p:extLst>
      <p:ext uri="{BB962C8B-B14F-4D97-AF65-F5344CB8AC3E}">
        <p14:creationId xmlns:p14="http://schemas.microsoft.com/office/powerpoint/2010/main" val="517775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99222" y="2265095"/>
            <a:ext cx="7017747" cy="4257832"/>
          </a:xfrm>
          <a:prstGeom prst="rect">
            <a:avLst/>
          </a:prstGeom>
        </p:spPr>
        <p:txBody>
          <a:bodyPr wrap="square">
            <a:spAutoFit/>
          </a:bodyPr>
          <a:lstStyle/>
          <a:p>
            <a:pPr algn="just">
              <a:spcAft>
                <a:spcPts val="544"/>
              </a:spcAft>
            </a:pPr>
            <a:endParaRPr lang="en-US" sz="1451" dirty="0">
              <a:cs typeface="Avenir Book"/>
            </a:endParaRPr>
          </a:p>
          <a:p>
            <a:pPr algn="just">
              <a:spcAft>
                <a:spcPts val="544"/>
              </a:spcAft>
            </a:pPr>
            <a:r>
              <a:rPr lang="en-US" b="1" dirty="0">
                <a:solidFill>
                  <a:srgbClr val="009242"/>
                </a:solidFill>
                <a:cs typeface="Avenir Book"/>
              </a:rPr>
              <a:t>TIME SAVING</a:t>
            </a:r>
          </a:p>
          <a:p>
            <a:pPr algn="just">
              <a:spcAft>
                <a:spcPts val="544"/>
              </a:spcAft>
            </a:pPr>
            <a:r>
              <a:rPr lang="en-US" sz="1600" dirty="0">
                <a:cs typeface="Avenir Book"/>
              </a:rPr>
              <a:t>comparing with gear shaping, broaching takes up to </a:t>
            </a:r>
            <a:r>
              <a:rPr lang="en-US" sz="1600" b="1" dirty="0">
                <a:cs typeface="Avenir Book"/>
              </a:rPr>
              <a:t>80% </a:t>
            </a:r>
            <a:r>
              <a:rPr lang="en-US" sz="1600" dirty="0">
                <a:cs typeface="Avenir Book"/>
              </a:rPr>
              <a:t>less, reducing lead time and cost. </a:t>
            </a:r>
          </a:p>
          <a:p>
            <a:pPr algn="just">
              <a:spcAft>
                <a:spcPts val="544"/>
              </a:spcAft>
            </a:pPr>
            <a:r>
              <a:rPr lang="zh-CN" altLang="en-US" b="1" dirty="0">
                <a:solidFill>
                  <a:srgbClr val="009242"/>
                </a:solidFill>
                <a:cs typeface="Avenir Book"/>
              </a:rPr>
              <a:t>节省时间</a:t>
            </a:r>
            <a:endParaRPr lang="it-IT" altLang="zh-CN" sz="1600" dirty="0">
              <a:cs typeface="Avenir Book"/>
            </a:endParaRPr>
          </a:p>
          <a:p>
            <a:pPr algn="just">
              <a:spcAft>
                <a:spcPts val="544"/>
              </a:spcAft>
            </a:pPr>
            <a:r>
              <a:rPr lang="zh-CN" altLang="en-US" sz="1600" dirty="0">
                <a:cs typeface="Avenir Book"/>
              </a:rPr>
              <a:t>和传统的插齿相比，拉齿的加工时间节省了</a:t>
            </a:r>
            <a:r>
              <a:rPr lang="en-US" altLang="zh-CN" sz="1600" dirty="0">
                <a:cs typeface="Avenir Book"/>
              </a:rPr>
              <a:t>80%</a:t>
            </a:r>
            <a:r>
              <a:rPr lang="zh-CN" altLang="en-US" sz="1600" dirty="0">
                <a:cs typeface="Avenir Book"/>
              </a:rPr>
              <a:t>，这大大缩短了交货周期和成本</a:t>
            </a:r>
            <a:endParaRPr lang="it-IT" altLang="zh-CN" sz="1600" dirty="0">
              <a:cs typeface="Avenir Book"/>
            </a:endParaRPr>
          </a:p>
          <a:p>
            <a:pPr algn="just">
              <a:spcAft>
                <a:spcPts val="544"/>
              </a:spcAft>
            </a:pPr>
            <a:endParaRPr lang="en-US" sz="1600" dirty="0">
              <a:cs typeface="Avenir Book"/>
            </a:endParaRPr>
          </a:p>
          <a:p>
            <a:pPr algn="just">
              <a:spcAft>
                <a:spcPts val="544"/>
              </a:spcAft>
            </a:pPr>
            <a:r>
              <a:rPr lang="en-US" b="1" dirty="0">
                <a:solidFill>
                  <a:srgbClr val="009242"/>
                </a:solidFill>
                <a:cs typeface="Avenir Book"/>
              </a:rPr>
              <a:t>QUALITY CONSISTENT</a:t>
            </a:r>
          </a:p>
          <a:p>
            <a:pPr algn="just">
              <a:spcAft>
                <a:spcPts val="544"/>
              </a:spcAft>
            </a:pPr>
            <a:r>
              <a:rPr lang="en-US" sz="1600" dirty="0">
                <a:cs typeface="Avenir Book"/>
              </a:rPr>
              <a:t>broaching needs no human intervention to make regulations on the machine before or during the process, so that it keeps high product </a:t>
            </a:r>
            <a:r>
              <a:rPr lang="en-US" sz="1600" b="1" dirty="0">
                <a:solidFill>
                  <a:srgbClr val="000000"/>
                </a:solidFill>
                <a:ea typeface="黑体" panose="02010609060101010101" charset="-122"/>
                <a:cs typeface="Avenir Book"/>
              </a:rPr>
              <a:t>quality</a:t>
            </a:r>
            <a:r>
              <a:rPr lang="en-US" sz="1600" dirty="0">
                <a:solidFill>
                  <a:srgbClr val="000000"/>
                </a:solidFill>
                <a:cs typeface="Avenir Book"/>
              </a:rPr>
              <a:t>.</a:t>
            </a:r>
          </a:p>
          <a:p>
            <a:pPr algn="just">
              <a:spcAft>
                <a:spcPts val="544"/>
              </a:spcAft>
            </a:pPr>
            <a:r>
              <a:rPr lang="zh-CN" altLang="en-US" b="1" dirty="0">
                <a:solidFill>
                  <a:srgbClr val="009242"/>
                </a:solidFill>
                <a:cs typeface="Avenir Book"/>
              </a:rPr>
              <a:t>质量稳定</a:t>
            </a:r>
            <a:endParaRPr lang="it-IT" altLang="zh-CN" b="1" dirty="0">
              <a:solidFill>
                <a:srgbClr val="009242"/>
              </a:solidFill>
              <a:cs typeface="Avenir Book"/>
            </a:endParaRPr>
          </a:p>
          <a:p>
            <a:pPr algn="just">
              <a:spcAft>
                <a:spcPts val="544"/>
              </a:spcAft>
            </a:pPr>
            <a:r>
              <a:rPr lang="zh-CN" altLang="en-US" sz="1600" dirty="0">
                <a:solidFill>
                  <a:srgbClr val="000000"/>
                </a:solidFill>
                <a:cs typeface="Avenir Book"/>
              </a:rPr>
              <a:t>拉齿过程中不涉及到人为因素的干涉，从而保证了产品的高精度和质量稳定。</a:t>
            </a:r>
            <a:endParaRPr lang="en-US" sz="1600" dirty="0">
              <a:solidFill>
                <a:srgbClr val="000000"/>
              </a:solidFill>
              <a:cs typeface="Avenir Book"/>
            </a:endParaRPr>
          </a:p>
          <a:p>
            <a:pPr>
              <a:spcAft>
                <a:spcPts val="544"/>
              </a:spcAft>
            </a:pPr>
            <a:endParaRPr lang="en-US" sz="1451" dirty="0">
              <a:solidFill>
                <a:srgbClr val="000000"/>
              </a:solidFill>
              <a:latin typeface="Avenir Book"/>
              <a:cs typeface="Avenir Book"/>
            </a:endParaRPr>
          </a:p>
        </p:txBody>
      </p:sp>
      <p:pic>
        <p:nvPicPr>
          <p:cNvPr id="25" name="Immagine 24"/>
          <p:cNvPicPr>
            <a:picLocks noChangeAspect="1"/>
          </p:cNvPicPr>
          <p:nvPr/>
        </p:nvPicPr>
        <p:blipFill>
          <a:blip r:embed="rId2" cstate="screen"/>
          <a:stretch>
            <a:fillRect/>
          </a:stretch>
        </p:blipFill>
        <p:spPr>
          <a:xfrm>
            <a:off x="595651" y="1723524"/>
            <a:ext cx="2089039" cy="1412731"/>
          </a:xfrm>
          <a:prstGeom prst="rect">
            <a:avLst/>
          </a:prstGeom>
        </p:spPr>
      </p:pic>
      <p:pic>
        <p:nvPicPr>
          <p:cNvPr id="26" name="Immagine 25"/>
          <p:cNvPicPr>
            <a:picLocks noChangeAspect="1"/>
          </p:cNvPicPr>
          <p:nvPr/>
        </p:nvPicPr>
        <p:blipFill>
          <a:blip r:embed="rId3" cstate="screen"/>
          <a:stretch>
            <a:fillRect/>
          </a:stretch>
        </p:blipFill>
        <p:spPr>
          <a:xfrm>
            <a:off x="1791892" y="3239308"/>
            <a:ext cx="2004921" cy="1456814"/>
          </a:xfrm>
          <a:prstGeom prst="rect">
            <a:avLst/>
          </a:prstGeom>
        </p:spPr>
      </p:pic>
      <p:pic>
        <p:nvPicPr>
          <p:cNvPr id="27" name="Immagine 26"/>
          <p:cNvPicPr>
            <a:picLocks noChangeAspect="1"/>
          </p:cNvPicPr>
          <p:nvPr/>
        </p:nvPicPr>
        <p:blipFill>
          <a:blip r:embed="rId4" cstate="screen"/>
          <a:stretch>
            <a:fillRect/>
          </a:stretch>
        </p:blipFill>
        <p:spPr>
          <a:xfrm>
            <a:off x="633565" y="4747975"/>
            <a:ext cx="2051125" cy="1608437"/>
          </a:xfrm>
          <a:prstGeom prst="rect">
            <a:avLst/>
          </a:prstGeom>
        </p:spPr>
      </p:pic>
      <p:sp>
        <p:nvSpPr>
          <p:cNvPr id="13" name="CasellaDiTesto 12"/>
          <p:cNvSpPr txBox="1"/>
          <p:nvPr/>
        </p:nvSpPr>
        <p:spPr>
          <a:xfrm>
            <a:off x="8301259" y="260369"/>
            <a:ext cx="3324071" cy="801951"/>
          </a:xfrm>
          <a:prstGeom prst="rect">
            <a:avLst/>
          </a:prstGeom>
          <a:noFill/>
        </p:spPr>
        <p:txBody>
          <a:bodyPr wrap="square" rtlCol="0">
            <a:spAutoFit/>
          </a:bodyPr>
          <a:lstStyle/>
          <a:p>
            <a:pPr algn="r"/>
            <a:r>
              <a:rPr lang="it-IT" sz="997" dirty="0" err="1">
                <a:cs typeface="Avenir Book"/>
              </a:rPr>
              <a:t>Products</a:t>
            </a:r>
            <a:r>
              <a:rPr lang="it-IT" sz="997" dirty="0">
                <a:cs typeface="Avenir Book"/>
              </a:rPr>
              <a:t> &amp; </a:t>
            </a:r>
            <a:r>
              <a:rPr lang="it-IT" sz="997" dirty="0" err="1">
                <a:cs typeface="Avenir Book"/>
              </a:rPr>
              <a:t>markets</a:t>
            </a:r>
            <a:endParaRPr lang="it-IT" sz="997" dirty="0">
              <a:cs typeface="Avenir Book"/>
            </a:endParaRPr>
          </a:p>
          <a:p>
            <a:pPr algn="r"/>
            <a:r>
              <a:rPr lang="it-IT" b="1" dirty="0">
                <a:solidFill>
                  <a:schemeClr val="bg2">
                    <a:lumMod val="25000"/>
                  </a:schemeClr>
                </a:solidFill>
                <a:latin typeface="Arial Black" panose="020B0A04020102020204" pitchFamily="34" charset="0"/>
                <a:cs typeface="Avenir Book"/>
              </a:rPr>
              <a:t>PRODUCTION PROCESS</a:t>
            </a:r>
          </a:p>
          <a:p>
            <a:pPr algn="r"/>
            <a:r>
              <a:rPr lang="zh-CN" altLang="en-US" sz="1814" b="1" dirty="0">
                <a:cs typeface="Avenir Book"/>
              </a:rPr>
              <a:t>加工工艺</a:t>
            </a:r>
            <a:r>
              <a:rPr lang="it-IT" sz="1814" b="1" dirty="0">
                <a:cs typeface="Avenir Book"/>
              </a:rPr>
              <a:t> </a:t>
            </a:r>
          </a:p>
        </p:txBody>
      </p:sp>
      <p:sp>
        <p:nvSpPr>
          <p:cNvPr id="16" name="TextBox 18"/>
          <p:cNvSpPr txBox="1"/>
          <p:nvPr/>
        </p:nvSpPr>
        <p:spPr>
          <a:xfrm>
            <a:off x="3448485" y="1248209"/>
            <a:ext cx="5896560" cy="830997"/>
          </a:xfrm>
          <a:prstGeom prst="rect">
            <a:avLst/>
          </a:prstGeom>
          <a:noFill/>
        </p:spPr>
        <p:txBody>
          <a:bodyPr wrap="square" rtlCol="0" anchor="t">
            <a:spAutoFit/>
          </a:bodyPr>
          <a:lstStyle/>
          <a:p>
            <a:r>
              <a:rPr lang="en-US" sz="2400" i="1" spc="544" dirty="0">
                <a:effectLst>
                  <a:outerShdw blurRad="38100" dist="38100" dir="2700000" algn="tl">
                    <a:srgbClr val="000000">
                      <a:alpha val="43137"/>
                    </a:srgbClr>
                  </a:outerShdw>
                </a:effectLst>
                <a:cs typeface="Avenir Book"/>
              </a:rPr>
              <a:t>Why choose broaching?</a:t>
            </a:r>
          </a:p>
          <a:p>
            <a:r>
              <a:rPr lang="zh-CN" altLang="en-US" sz="2400" i="1" spc="544" dirty="0">
                <a:effectLst>
                  <a:outerShdw blurRad="38100" dist="38100" dir="2700000" algn="tl">
                    <a:srgbClr val="000000">
                      <a:alpha val="43137"/>
                    </a:srgbClr>
                  </a:outerShdw>
                </a:effectLst>
                <a:cs typeface="Avenir Book"/>
              </a:rPr>
              <a:t>为什么选择拉齿</a:t>
            </a:r>
            <a:r>
              <a:rPr lang="zh-TW" altLang="en-US" sz="2400" i="1" spc="544" dirty="0">
                <a:effectLst>
                  <a:outerShdw blurRad="38100" dist="38100" dir="2700000" algn="tl">
                    <a:srgbClr val="000000">
                      <a:alpha val="43137"/>
                    </a:srgbClr>
                  </a:outerShdw>
                </a:effectLst>
                <a:cs typeface="Avenir Book"/>
              </a:rPr>
              <a:t> </a:t>
            </a:r>
            <a:endParaRPr lang="it-IT" sz="2400" i="1" spc="544" dirty="0">
              <a:effectLst>
                <a:outerShdw blurRad="38100" dist="38100" dir="2700000" algn="tl">
                  <a:srgbClr val="000000">
                    <a:alpha val="43137"/>
                  </a:srgbClr>
                </a:outerShdw>
              </a:effectLst>
              <a:cs typeface="Avenir Book"/>
            </a:endParaRPr>
          </a:p>
        </p:txBody>
      </p:sp>
      <p:grpSp>
        <p:nvGrpSpPr>
          <p:cNvPr id="9" name="Gruppo 8"/>
          <p:cNvGrpSpPr/>
          <p:nvPr/>
        </p:nvGrpSpPr>
        <p:grpSpPr>
          <a:xfrm>
            <a:off x="470328" y="260369"/>
            <a:ext cx="2377600" cy="861453"/>
            <a:chOff x="667335" y="461685"/>
            <a:chExt cx="2621964" cy="949991"/>
          </a:xfrm>
        </p:grpSpPr>
        <p:pic>
          <p:nvPicPr>
            <p:cNvPr id="10" name="Immagine 9"/>
            <p:cNvPicPr>
              <a:picLocks noChangeAspect="1"/>
            </p:cNvPicPr>
            <p:nvPr/>
          </p:nvPicPr>
          <p:blipFill>
            <a:blip r:embed="rId5" cstate="print"/>
            <a:stretch>
              <a:fillRect/>
            </a:stretch>
          </p:blipFill>
          <p:spPr>
            <a:xfrm>
              <a:off x="680035" y="461685"/>
              <a:ext cx="2596565" cy="678742"/>
            </a:xfrm>
            <a:prstGeom prst="rect">
              <a:avLst/>
            </a:prstGeom>
          </p:spPr>
        </p:pic>
        <p:sp>
          <p:nvSpPr>
            <p:cNvPr id="11" name="CasellaDiTesto 10"/>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2" name="CasellaDiTesto 11"/>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2" name="Segnaposto numero diapositiva 1"/>
          <p:cNvSpPr>
            <a:spLocks noGrp="1"/>
          </p:cNvSpPr>
          <p:nvPr>
            <p:ph type="sldNum" sz="quarter" idx="12"/>
          </p:nvPr>
        </p:nvSpPr>
        <p:spPr/>
        <p:txBody>
          <a:bodyPr/>
          <a:lstStyle/>
          <a:p>
            <a:fld id="{5E1D6A6C-9BC6-45DC-B988-E4125A4898DB}" type="slidenum">
              <a:rPr lang="en-US" smtClean="0"/>
              <a:t>10</a:t>
            </a:fld>
            <a:endParaRPr lang="en-US"/>
          </a:p>
        </p:txBody>
      </p:sp>
    </p:spTree>
    <p:extLst>
      <p:ext uri="{BB962C8B-B14F-4D97-AF65-F5344CB8AC3E}">
        <p14:creationId xmlns:p14="http://schemas.microsoft.com/office/powerpoint/2010/main" val="404167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2183894" y="1015844"/>
            <a:ext cx="7611884" cy="852413"/>
          </a:xfrm>
          <a:prstGeom prst="rect">
            <a:avLst/>
          </a:prstGeom>
        </p:spPr>
        <p:txBody>
          <a:bodyPr wrap="square">
            <a:spAutoFit/>
          </a:bodyPr>
          <a:lstStyle/>
          <a:p>
            <a:pPr algn="r"/>
            <a:r>
              <a:rPr lang="it-IT" sz="2400" b="1" spc="544" dirty="0" smtClean="0">
                <a:cs typeface="Avenir Book"/>
              </a:rPr>
              <a:t>CNC </a:t>
            </a:r>
            <a:r>
              <a:rPr lang="it-IT" sz="2400" b="1" spc="544" dirty="0">
                <a:cs typeface="Avenir Book"/>
              </a:rPr>
              <a:t>BROACHING </a:t>
            </a:r>
            <a:r>
              <a:rPr lang="it-IT" sz="2400" b="1" spc="544" dirty="0" smtClean="0">
                <a:cs typeface="Avenir Book"/>
              </a:rPr>
              <a:t>MACHINES </a:t>
            </a:r>
            <a:r>
              <a:rPr lang="it-IT" sz="2400" b="1" dirty="0">
                <a:cs typeface="Avenir Book"/>
              </a:rPr>
              <a:t>160/120 TON</a:t>
            </a:r>
          </a:p>
          <a:p>
            <a:pPr algn="ctr"/>
            <a:r>
              <a:rPr lang="it-IT" sz="2539" b="1" dirty="0">
                <a:cs typeface="Avenir Book"/>
              </a:rPr>
              <a:t>160/120 </a:t>
            </a:r>
            <a:r>
              <a:rPr lang="zh-CN" altLang="en-US" sz="2539" b="1" dirty="0">
                <a:cs typeface="Avenir Book"/>
              </a:rPr>
              <a:t>吨拉床</a:t>
            </a:r>
            <a:endParaRPr lang="it-IT" sz="1270" b="1" dirty="0">
              <a:cs typeface="Avenir Book"/>
            </a:endParaRPr>
          </a:p>
        </p:txBody>
      </p:sp>
      <p:sp>
        <p:nvSpPr>
          <p:cNvPr id="13" name="CasellaDiTesto 12"/>
          <p:cNvSpPr txBox="1"/>
          <p:nvPr/>
        </p:nvSpPr>
        <p:spPr>
          <a:xfrm>
            <a:off x="7569432" y="220773"/>
            <a:ext cx="3984842" cy="771173"/>
          </a:xfrm>
          <a:prstGeom prst="rect">
            <a:avLst/>
          </a:prstGeom>
          <a:noFill/>
        </p:spPr>
        <p:txBody>
          <a:bodyPr wrap="square" rtlCol="0">
            <a:spAutoFit/>
          </a:bodyPr>
          <a:lstStyle/>
          <a:p>
            <a:pPr algn="r"/>
            <a:r>
              <a:rPr lang="it-IT" sz="997" dirty="0">
                <a:cs typeface="Avenir Book"/>
              </a:rPr>
              <a:t>Manufacturing </a:t>
            </a:r>
            <a:r>
              <a:rPr lang="it-IT" sz="997" dirty="0" err="1">
                <a:cs typeface="Avenir Book"/>
              </a:rPr>
              <a:t>capability</a:t>
            </a:r>
            <a:endParaRPr lang="it-IT" sz="997" dirty="0">
              <a:cs typeface="Avenir Book"/>
            </a:endParaRPr>
          </a:p>
          <a:p>
            <a:pPr algn="r"/>
            <a:r>
              <a:rPr lang="it-IT" sz="1600" b="1" dirty="0">
                <a:latin typeface="Arial Black" panose="020B0A04020102020204" pitchFamily="34" charset="0"/>
                <a:cs typeface="Avenir Book"/>
              </a:rPr>
              <a:t>MACHINES</a:t>
            </a:r>
          </a:p>
          <a:p>
            <a:pPr algn="r"/>
            <a:r>
              <a:rPr lang="zh-CN" altLang="en-US" sz="1814" b="1" dirty="0">
                <a:cs typeface="Avenir Book"/>
              </a:rPr>
              <a:t>机器</a:t>
            </a:r>
            <a:endParaRPr lang="it-IT" sz="1814" b="1" dirty="0">
              <a:cs typeface="Avenir Book"/>
            </a:endParaRPr>
          </a:p>
        </p:txBody>
      </p:sp>
      <p:pic>
        <p:nvPicPr>
          <p:cNvPr id="7" name="Immagine 6"/>
          <p:cNvPicPr>
            <a:picLocks noChangeAspect="1"/>
          </p:cNvPicPr>
          <p:nvPr/>
        </p:nvPicPr>
        <p:blipFill rotWithShape="1">
          <a:blip r:embed="rId2" cstate="screen"/>
          <a:srcRect/>
          <a:stretch>
            <a:fillRect/>
          </a:stretch>
        </p:blipFill>
        <p:spPr>
          <a:xfrm>
            <a:off x="4384662" y="2220106"/>
            <a:ext cx="2664437" cy="3761856"/>
          </a:xfrm>
          <a:prstGeom prst="rect">
            <a:avLst/>
          </a:prstGeom>
        </p:spPr>
      </p:pic>
      <p:grpSp>
        <p:nvGrpSpPr>
          <p:cNvPr id="8" name="Gruppo 7"/>
          <p:cNvGrpSpPr/>
          <p:nvPr/>
        </p:nvGrpSpPr>
        <p:grpSpPr>
          <a:xfrm>
            <a:off x="470328" y="260369"/>
            <a:ext cx="2377600" cy="861453"/>
            <a:chOff x="667335" y="461685"/>
            <a:chExt cx="2621964" cy="949991"/>
          </a:xfrm>
        </p:grpSpPr>
        <p:pic>
          <p:nvPicPr>
            <p:cNvPr id="9" name="Immagine 8"/>
            <p:cNvPicPr>
              <a:picLocks noChangeAspect="1"/>
            </p:cNvPicPr>
            <p:nvPr/>
          </p:nvPicPr>
          <p:blipFill>
            <a:blip r:embed="rId3" cstate="print"/>
            <a:stretch>
              <a:fillRect/>
            </a:stretch>
          </p:blipFill>
          <p:spPr>
            <a:xfrm>
              <a:off x="680035" y="461685"/>
              <a:ext cx="2596565" cy="678742"/>
            </a:xfrm>
            <a:prstGeom prst="rect">
              <a:avLst/>
            </a:prstGeom>
          </p:spPr>
        </p:pic>
        <p:sp>
          <p:nvSpPr>
            <p:cNvPr id="10" name="CasellaDiTesto 9"/>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1" name="CasellaDiTesto 10"/>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2" name="Segnaposto numero diapositiva 1"/>
          <p:cNvSpPr>
            <a:spLocks noGrp="1"/>
          </p:cNvSpPr>
          <p:nvPr>
            <p:ph type="sldNum" sz="quarter" idx="12"/>
          </p:nvPr>
        </p:nvSpPr>
        <p:spPr/>
        <p:txBody>
          <a:bodyPr/>
          <a:lstStyle/>
          <a:p>
            <a:fld id="{5E1D6A6C-9BC6-45DC-B988-E4125A4898DB}" type="slidenum">
              <a:rPr lang="en-US" smtClean="0"/>
              <a:t>11</a:t>
            </a:fld>
            <a:endParaRPr lang="en-US"/>
          </a:p>
        </p:txBody>
      </p:sp>
      <p:pic>
        <p:nvPicPr>
          <p:cNvPr id="4" name="Picture 3"/>
          <p:cNvPicPr>
            <a:picLocks noChangeAspect="1"/>
          </p:cNvPicPr>
          <p:nvPr/>
        </p:nvPicPr>
        <p:blipFill rotWithShape="1">
          <a:blip r:embed="rId4"/>
          <a:srcRect l="39336" t="22163" r="39371" b="14759"/>
          <a:stretch/>
        </p:blipFill>
        <p:spPr>
          <a:xfrm>
            <a:off x="1084500" y="1723524"/>
            <a:ext cx="2770495" cy="4614203"/>
          </a:xfrm>
          <a:prstGeom prst="rect">
            <a:avLst/>
          </a:prstGeom>
        </p:spPr>
      </p:pic>
      <p:pic>
        <p:nvPicPr>
          <p:cNvPr id="5" name="Picture 4"/>
          <p:cNvPicPr>
            <a:picLocks noChangeAspect="1"/>
          </p:cNvPicPr>
          <p:nvPr/>
        </p:nvPicPr>
        <p:blipFill rotWithShape="1">
          <a:blip r:embed="rId5"/>
          <a:srcRect l="6824" t="16971" r="17168" b="11875"/>
          <a:stretch/>
        </p:blipFill>
        <p:spPr>
          <a:xfrm>
            <a:off x="7208343" y="2882887"/>
            <a:ext cx="4628960" cy="2436295"/>
          </a:xfrm>
          <a:prstGeom prst="rect">
            <a:avLst/>
          </a:prstGeom>
        </p:spPr>
      </p:pic>
    </p:spTree>
    <p:extLst>
      <p:ext uri="{BB962C8B-B14F-4D97-AF65-F5344CB8AC3E}">
        <p14:creationId xmlns:p14="http://schemas.microsoft.com/office/powerpoint/2010/main" val="183147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3611105" y="672187"/>
            <a:ext cx="4831452" cy="830997"/>
          </a:xfrm>
          <a:prstGeom prst="rect">
            <a:avLst/>
          </a:prstGeom>
        </p:spPr>
        <p:txBody>
          <a:bodyPr wrap="none">
            <a:spAutoFit/>
          </a:bodyPr>
          <a:lstStyle/>
          <a:p>
            <a:pPr algn="r"/>
            <a:r>
              <a:rPr lang="it-IT" sz="2400" b="1" spc="544" dirty="0">
                <a:cs typeface="Avenir Book"/>
              </a:rPr>
              <a:t>GEAR SHAPING MACHINE</a:t>
            </a:r>
          </a:p>
          <a:p>
            <a:pPr algn="ctr"/>
            <a:r>
              <a:rPr lang="zh-CN" altLang="en-US" sz="2400" b="1" spc="544" dirty="0">
                <a:cs typeface="Avenir Book"/>
              </a:rPr>
              <a:t>插齿机</a:t>
            </a:r>
            <a:endParaRPr lang="it-IT" sz="2400" b="1" dirty="0">
              <a:cs typeface="Avenir Book"/>
            </a:endParaRPr>
          </a:p>
        </p:txBody>
      </p:sp>
      <p:sp>
        <p:nvSpPr>
          <p:cNvPr id="13" name="CasellaDiTesto 12"/>
          <p:cNvSpPr txBox="1"/>
          <p:nvPr/>
        </p:nvSpPr>
        <p:spPr>
          <a:xfrm>
            <a:off x="7543675" y="198766"/>
            <a:ext cx="3984842" cy="804131"/>
          </a:xfrm>
          <a:prstGeom prst="rect">
            <a:avLst/>
          </a:prstGeom>
          <a:noFill/>
        </p:spPr>
        <p:txBody>
          <a:bodyPr wrap="square" rtlCol="0">
            <a:spAutoFit/>
          </a:bodyPr>
          <a:lstStyle/>
          <a:p>
            <a:pPr algn="r"/>
            <a:r>
              <a:rPr lang="it-IT" sz="997" dirty="0">
                <a:cs typeface="Avenir Book"/>
              </a:rPr>
              <a:t>Manufacturing </a:t>
            </a:r>
            <a:r>
              <a:rPr lang="it-IT" sz="997" dirty="0" err="1">
                <a:cs typeface="Avenir Book"/>
              </a:rPr>
              <a:t>capability</a:t>
            </a:r>
            <a:endParaRPr lang="it-IT" sz="997" dirty="0">
              <a:cs typeface="Avenir Book"/>
            </a:endParaRPr>
          </a:p>
          <a:p>
            <a:pPr algn="r"/>
            <a:r>
              <a:rPr lang="it-IT" sz="1814" b="1" dirty="0">
                <a:latin typeface="Arial Black" panose="020B0A04020102020204" pitchFamily="34" charset="0"/>
                <a:cs typeface="Avenir Book"/>
              </a:rPr>
              <a:t>MACHINES</a:t>
            </a:r>
          </a:p>
          <a:p>
            <a:pPr algn="r"/>
            <a:r>
              <a:rPr lang="zh-CN" altLang="en-US" b="1" dirty="0">
                <a:latin typeface="Arial Black" panose="020B0A04020102020204" pitchFamily="34" charset="0"/>
                <a:cs typeface="Avenir Book"/>
              </a:rPr>
              <a:t>机器</a:t>
            </a:r>
            <a:endParaRPr lang="it-IT" b="1" dirty="0">
              <a:latin typeface="Arial Black" panose="020B0A04020102020204" pitchFamily="34" charset="0"/>
              <a:cs typeface="Avenir Book"/>
            </a:endParaRPr>
          </a:p>
        </p:txBody>
      </p:sp>
      <p:pic>
        <p:nvPicPr>
          <p:cNvPr id="9" name="Immagine 8" descr="IMG_2189.JPG"/>
          <p:cNvPicPr>
            <a:picLocks noChangeAspect="1"/>
          </p:cNvPicPr>
          <p:nvPr/>
        </p:nvPicPr>
        <p:blipFill rotWithShape="1">
          <a:blip r:embed="rId2" cstate="print"/>
          <a:srcRect l="-1202" b="-986"/>
          <a:stretch>
            <a:fillRect/>
          </a:stretch>
        </p:blipFill>
        <p:spPr>
          <a:xfrm rot="16200000">
            <a:off x="-298491" y="2307231"/>
            <a:ext cx="4634682" cy="3097043"/>
          </a:xfrm>
          <a:prstGeom prst="rect">
            <a:avLst/>
          </a:prstGeom>
        </p:spPr>
      </p:pic>
      <p:pic>
        <p:nvPicPr>
          <p:cNvPr id="4" name="Immagine 3" descr="IMG_2183.JPG"/>
          <p:cNvPicPr>
            <a:picLocks noChangeAspect="1"/>
          </p:cNvPicPr>
          <p:nvPr/>
        </p:nvPicPr>
        <p:blipFill rotWithShape="1">
          <a:blip r:embed="rId3" cstate="screen"/>
          <a:srcRect/>
          <a:stretch>
            <a:fillRect/>
          </a:stretch>
        </p:blipFill>
        <p:spPr>
          <a:xfrm>
            <a:off x="8200444" y="2421680"/>
            <a:ext cx="3153356" cy="3066827"/>
          </a:xfrm>
          <a:prstGeom prst="rect">
            <a:avLst/>
          </a:prstGeom>
        </p:spPr>
      </p:pic>
      <p:grpSp>
        <p:nvGrpSpPr>
          <p:cNvPr id="10" name="Gruppo 9"/>
          <p:cNvGrpSpPr/>
          <p:nvPr/>
        </p:nvGrpSpPr>
        <p:grpSpPr>
          <a:xfrm>
            <a:off x="470328" y="260369"/>
            <a:ext cx="2377600" cy="861453"/>
            <a:chOff x="667335" y="461685"/>
            <a:chExt cx="2621964" cy="949991"/>
          </a:xfrm>
        </p:grpSpPr>
        <p:pic>
          <p:nvPicPr>
            <p:cNvPr id="14" name="Immagine 13"/>
            <p:cNvPicPr>
              <a:picLocks noChangeAspect="1"/>
            </p:cNvPicPr>
            <p:nvPr/>
          </p:nvPicPr>
          <p:blipFill>
            <a:blip r:embed="rId4" cstate="print"/>
            <a:stretch>
              <a:fillRect/>
            </a:stretch>
          </p:blipFill>
          <p:spPr>
            <a:xfrm>
              <a:off x="680035" y="461685"/>
              <a:ext cx="2596565" cy="678742"/>
            </a:xfrm>
            <a:prstGeom prst="rect">
              <a:avLst/>
            </a:prstGeom>
          </p:spPr>
        </p:pic>
        <p:sp>
          <p:nvSpPr>
            <p:cNvPr id="16" name="CasellaDiTesto 15"/>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8" name="CasellaDiTesto 17"/>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2" name="Segnaposto numero diapositiva 1"/>
          <p:cNvSpPr>
            <a:spLocks noGrp="1"/>
          </p:cNvSpPr>
          <p:nvPr>
            <p:ph type="sldNum" sz="quarter" idx="12"/>
          </p:nvPr>
        </p:nvSpPr>
        <p:spPr/>
        <p:txBody>
          <a:bodyPr/>
          <a:lstStyle/>
          <a:p>
            <a:fld id="{5E1D6A6C-9BC6-45DC-B988-E4125A4898DB}" type="slidenum">
              <a:rPr lang="en-US" smtClean="0"/>
              <a:t>12</a:t>
            </a:fld>
            <a:endParaRPr lang="en-US"/>
          </a:p>
        </p:txBody>
      </p:sp>
      <p:pic>
        <p:nvPicPr>
          <p:cNvPr id="3" name="Picture 2">
            <a:extLst>
              <a:ext uri="{FF2B5EF4-FFF2-40B4-BE49-F238E27FC236}">
                <a16:creationId xmlns:a16="http://schemas.microsoft.com/office/drawing/2014/main" id="{CB5E289E-BEF2-45BA-8AC6-D145201C0E92}"/>
              </a:ext>
            </a:extLst>
          </p:cNvPr>
          <p:cNvPicPr>
            <a:picLocks noChangeAspect="1"/>
          </p:cNvPicPr>
          <p:nvPr/>
        </p:nvPicPr>
        <p:blipFill rotWithShape="1">
          <a:blip r:embed="rId5"/>
          <a:srcRect l="37424" t="21699" r="37174" b="15345"/>
          <a:stretch/>
        </p:blipFill>
        <p:spPr>
          <a:xfrm>
            <a:off x="4478309" y="1797387"/>
            <a:ext cx="3097044" cy="4315414"/>
          </a:xfrm>
          <a:prstGeom prst="rect">
            <a:avLst/>
          </a:prstGeom>
        </p:spPr>
      </p:pic>
      <p:sp>
        <p:nvSpPr>
          <p:cNvPr id="5" name="Rectangle 4">
            <a:extLst>
              <a:ext uri="{FF2B5EF4-FFF2-40B4-BE49-F238E27FC236}">
                <a16:creationId xmlns:a16="http://schemas.microsoft.com/office/drawing/2014/main" id="{22A824C2-5F69-41D7-B963-0064422E6821}"/>
              </a:ext>
            </a:extLst>
          </p:cNvPr>
          <p:cNvSpPr/>
          <p:nvPr/>
        </p:nvSpPr>
        <p:spPr>
          <a:xfrm>
            <a:off x="7818782" y="5658084"/>
            <a:ext cx="3097044" cy="646331"/>
          </a:xfrm>
          <a:prstGeom prst="rect">
            <a:avLst/>
          </a:prstGeom>
        </p:spPr>
        <p:txBody>
          <a:bodyPr wrap="square">
            <a:spAutoFit/>
          </a:bodyPr>
          <a:lstStyle/>
          <a:p>
            <a:r>
              <a:rPr lang="en-US" dirty="0"/>
              <a:t>CNC shaping machines (3 sets)</a:t>
            </a:r>
          </a:p>
          <a:p>
            <a:r>
              <a:rPr lang="en-US" altLang="zh-CN" dirty="0"/>
              <a:t>CNC</a:t>
            </a:r>
            <a:r>
              <a:rPr lang="zh-CN" altLang="en-US" dirty="0"/>
              <a:t>（</a:t>
            </a:r>
            <a:r>
              <a:rPr lang="en-US" altLang="zh-CN" dirty="0"/>
              <a:t>3</a:t>
            </a:r>
            <a:r>
              <a:rPr lang="zh-CN" altLang="en-US" dirty="0"/>
              <a:t>台）</a:t>
            </a:r>
            <a:endParaRPr lang="en-US" dirty="0"/>
          </a:p>
        </p:txBody>
      </p:sp>
    </p:spTree>
    <p:extLst>
      <p:ext uri="{BB962C8B-B14F-4D97-AF65-F5344CB8AC3E}">
        <p14:creationId xmlns:p14="http://schemas.microsoft.com/office/powerpoint/2010/main" val="2767570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3070781" y="942729"/>
            <a:ext cx="5571526" cy="830997"/>
          </a:xfrm>
          <a:prstGeom prst="rect">
            <a:avLst/>
          </a:prstGeom>
        </p:spPr>
        <p:txBody>
          <a:bodyPr wrap="none">
            <a:spAutoFit/>
          </a:bodyPr>
          <a:lstStyle/>
          <a:p>
            <a:pPr algn="r"/>
            <a:r>
              <a:rPr lang="it-IT" sz="2400" b="1" spc="544" dirty="0">
                <a:cs typeface="Avenir Book"/>
              </a:rPr>
              <a:t>CNC TURNING AND DRILLING</a:t>
            </a:r>
          </a:p>
          <a:p>
            <a:pPr algn="ctr"/>
            <a:r>
              <a:rPr lang="zh-CN" altLang="en-US" sz="2400" b="1" spc="544" dirty="0">
                <a:cs typeface="Avenir Book"/>
              </a:rPr>
              <a:t>车床和加工中心</a:t>
            </a:r>
            <a:endParaRPr lang="it-IT" sz="2400" b="1" dirty="0">
              <a:cs typeface="Avenir Book"/>
            </a:endParaRPr>
          </a:p>
        </p:txBody>
      </p:sp>
      <p:sp>
        <p:nvSpPr>
          <p:cNvPr id="13" name="CasellaDiTesto 12"/>
          <p:cNvSpPr txBox="1"/>
          <p:nvPr/>
        </p:nvSpPr>
        <p:spPr>
          <a:xfrm>
            <a:off x="7815038" y="344609"/>
            <a:ext cx="3984842" cy="804131"/>
          </a:xfrm>
          <a:prstGeom prst="rect">
            <a:avLst/>
          </a:prstGeom>
          <a:noFill/>
        </p:spPr>
        <p:txBody>
          <a:bodyPr wrap="square" rtlCol="0">
            <a:spAutoFit/>
          </a:bodyPr>
          <a:lstStyle/>
          <a:p>
            <a:pPr algn="r"/>
            <a:r>
              <a:rPr lang="it-IT" sz="997" dirty="0">
                <a:cs typeface="Avenir Book"/>
              </a:rPr>
              <a:t>Manufacturing capability</a:t>
            </a:r>
          </a:p>
          <a:p>
            <a:pPr algn="r"/>
            <a:r>
              <a:rPr lang="it-IT" b="1" dirty="0">
                <a:latin typeface="Arial Black" panose="020B0A04020102020204" pitchFamily="34" charset="0"/>
                <a:cs typeface="Avenir Book"/>
              </a:rPr>
              <a:t>MACHINES</a:t>
            </a:r>
          </a:p>
          <a:p>
            <a:pPr algn="r"/>
            <a:r>
              <a:rPr lang="zh-CN" altLang="en-US" b="1" dirty="0">
                <a:latin typeface="Arial Black" panose="020B0A04020102020204" pitchFamily="34" charset="0"/>
                <a:cs typeface="Avenir Book"/>
              </a:rPr>
              <a:t>机器</a:t>
            </a:r>
            <a:endParaRPr lang="it-IT" b="1" dirty="0">
              <a:latin typeface="Arial Black" panose="020B0A04020102020204" pitchFamily="34" charset="0"/>
              <a:cs typeface="Avenir Book"/>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582" y="2607449"/>
            <a:ext cx="3407184" cy="28322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3413" y="1841535"/>
            <a:ext cx="3157573" cy="3143196"/>
          </a:xfrm>
          <a:prstGeom prst="rect">
            <a:avLst/>
          </a:prstGeom>
        </p:spPr>
      </p:pic>
      <p:sp>
        <p:nvSpPr>
          <p:cNvPr id="4" name="TextBox 3"/>
          <p:cNvSpPr txBox="1"/>
          <p:nvPr/>
        </p:nvSpPr>
        <p:spPr>
          <a:xfrm>
            <a:off x="4764849" y="5609433"/>
            <a:ext cx="3094253" cy="523220"/>
          </a:xfrm>
          <a:prstGeom prst="rect">
            <a:avLst/>
          </a:prstGeom>
          <a:noFill/>
        </p:spPr>
        <p:txBody>
          <a:bodyPr wrap="square" rtlCol="0">
            <a:spAutoFit/>
          </a:bodyPr>
          <a:lstStyle/>
          <a:p>
            <a:r>
              <a:rPr lang="en-US" sz="1400" dirty="0"/>
              <a:t>CNC Vertical  turning machine(2 sets)</a:t>
            </a:r>
          </a:p>
          <a:p>
            <a:r>
              <a:rPr lang="en-US" altLang="zh-CN" sz="1400" dirty="0"/>
              <a:t>CNC</a:t>
            </a:r>
            <a:r>
              <a:rPr lang="zh-CN" altLang="en-US" sz="1400" dirty="0"/>
              <a:t>立式车床（</a:t>
            </a:r>
            <a:r>
              <a:rPr lang="en-US" altLang="zh-CN" sz="1400" dirty="0"/>
              <a:t>2</a:t>
            </a:r>
            <a:r>
              <a:rPr lang="zh-CN" altLang="en-US" sz="1400" dirty="0"/>
              <a:t>台）</a:t>
            </a:r>
            <a:endParaRPr lang="en-US" sz="1400" dirty="0"/>
          </a:p>
        </p:txBody>
      </p:sp>
      <p:sp>
        <p:nvSpPr>
          <p:cNvPr id="5" name="TextBox 4"/>
          <p:cNvSpPr txBox="1"/>
          <p:nvPr/>
        </p:nvSpPr>
        <p:spPr>
          <a:xfrm>
            <a:off x="8812455" y="5206627"/>
            <a:ext cx="2339487" cy="523220"/>
          </a:xfrm>
          <a:prstGeom prst="rect">
            <a:avLst/>
          </a:prstGeom>
          <a:noFill/>
        </p:spPr>
        <p:txBody>
          <a:bodyPr wrap="square" rtlCol="0">
            <a:spAutoFit/>
          </a:bodyPr>
          <a:lstStyle/>
          <a:p>
            <a:r>
              <a:rPr lang="en-US" sz="1400" dirty="0"/>
              <a:t>CNC drilling machine(2 sets)</a:t>
            </a:r>
          </a:p>
          <a:p>
            <a:r>
              <a:rPr lang="en-US" altLang="zh-CN" sz="1400" dirty="0"/>
              <a:t>CNC </a:t>
            </a:r>
            <a:r>
              <a:rPr lang="zh-CN" altLang="en-US" sz="1400" dirty="0"/>
              <a:t>加工中心（</a:t>
            </a:r>
            <a:r>
              <a:rPr lang="en-US" altLang="zh-CN" sz="1400" dirty="0"/>
              <a:t>2 </a:t>
            </a:r>
            <a:r>
              <a:rPr lang="zh-CN" altLang="en-US" sz="1400" dirty="0"/>
              <a:t>台）</a:t>
            </a:r>
            <a:endParaRPr lang="en-US" sz="1400" dirty="0"/>
          </a:p>
        </p:txBody>
      </p:sp>
      <p:pic>
        <p:nvPicPr>
          <p:cNvPr id="6" name="图片 5" descr="图片1"/>
          <p:cNvPicPr>
            <a:picLocks noChangeAspect="1"/>
          </p:cNvPicPr>
          <p:nvPr/>
        </p:nvPicPr>
        <p:blipFill>
          <a:blip r:embed="rId4"/>
          <a:stretch>
            <a:fillRect/>
          </a:stretch>
        </p:blipFill>
        <p:spPr>
          <a:xfrm>
            <a:off x="197942" y="1932772"/>
            <a:ext cx="3940993" cy="2960723"/>
          </a:xfrm>
          <a:prstGeom prst="rect">
            <a:avLst/>
          </a:prstGeom>
        </p:spPr>
      </p:pic>
      <p:grpSp>
        <p:nvGrpSpPr>
          <p:cNvPr id="12" name="Gruppo 11"/>
          <p:cNvGrpSpPr/>
          <p:nvPr/>
        </p:nvGrpSpPr>
        <p:grpSpPr>
          <a:xfrm>
            <a:off x="470328" y="260369"/>
            <a:ext cx="2377600" cy="861453"/>
            <a:chOff x="667335" y="461685"/>
            <a:chExt cx="2621964" cy="949991"/>
          </a:xfrm>
        </p:grpSpPr>
        <p:pic>
          <p:nvPicPr>
            <p:cNvPr id="14" name="Immagine 13"/>
            <p:cNvPicPr>
              <a:picLocks noChangeAspect="1"/>
            </p:cNvPicPr>
            <p:nvPr/>
          </p:nvPicPr>
          <p:blipFill>
            <a:blip r:embed="rId5" cstate="print"/>
            <a:stretch>
              <a:fillRect/>
            </a:stretch>
          </p:blipFill>
          <p:spPr>
            <a:xfrm>
              <a:off x="680035" y="461685"/>
              <a:ext cx="2596565" cy="678742"/>
            </a:xfrm>
            <a:prstGeom prst="rect">
              <a:avLst/>
            </a:prstGeom>
          </p:spPr>
        </p:pic>
        <p:sp>
          <p:nvSpPr>
            <p:cNvPr id="16" name="CasellaDiTesto 15"/>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1" name="TextBox 10"/>
          <p:cNvSpPr txBox="1"/>
          <p:nvPr/>
        </p:nvSpPr>
        <p:spPr>
          <a:xfrm>
            <a:off x="323524" y="5402243"/>
            <a:ext cx="3689827" cy="1169551"/>
          </a:xfrm>
          <a:prstGeom prst="rect">
            <a:avLst/>
          </a:prstGeom>
          <a:noFill/>
        </p:spPr>
        <p:txBody>
          <a:bodyPr wrap="square" rtlCol="0">
            <a:spAutoFit/>
          </a:bodyPr>
          <a:lstStyle/>
          <a:p>
            <a:r>
              <a:rPr lang="en-US" sz="1400" dirty="0"/>
              <a:t>CNC horizontal  turning </a:t>
            </a:r>
            <a:r>
              <a:rPr lang="en-US" sz="1400" dirty="0" smtClean="0"/>
              <a:t>machine (3 </a:t>
            </a:r>
            <a:r>
              <a:rPr lang="en-US" sz="1400" dirty="0"/>
              <a:t>sets))</a:t>
            </a:r>
          </a:p>
          <a:p>
            <a:r>
              <a:rPr lang="en-US" altLang="zh-CN" sz="1400" dirty="0"/>
              <a:t>CNC</a:t>
            </a:r>
            <a:r>
              <a:rPr lang="zh-CN" altLang="en-US" sz="1400" dirty="0"/>
              <a:t>卧式车床</a:t>
            </a:r>
            <a:r>
              <a:rPr lang="en-US" altLang="zh-CN" sz="1400" dirty="0"/>
              <a:t>(2</a:t>
            </a:r>
            <a:r>
              <a:rPr lang="zh-CN" altLang="en-US" sz="1400" dirty="0"/>
              <a:t>台</a:t>
            </a:r>
            <a:r>
              <a:rPr lang="zh-CN" altLang="en-US" sz="1400" dirty="0" smtClean="0"/>
              <a:t>）</a:t>
            </a:r>
            <a:endParaRPr lang="en-US" altLang="zh-CN" sz="1400" dirty="0" smtClean="0"/>
          </a:p>
          <a:p>
            <a:endParaRPr lang="en-US" sz="1400" dirty="0"/>
          </a:p>
          <a:p>
            <a:r>
              <a:rPr lang="en-US" sz="1400" dirty="0" smtClean="0"/>
              <a:t>1 set DOOSAN  CNC  is for hard turning </a:t>
            </a:r>
            <a:r>
              <a:rPr lang="zh-CN" altLang="en-US" sz="1400" dirty="0" smtClean="0"/>
              <a:t>斗山（用于硬车）</a:t>
            </a:r>
            <a:endParaRPr lang="en-US" sz="1400" dirty="0"/>
          </a:p>
        </p:txBody>
      </p:sp>
      <p:sp>
        <p:nvSpPr>
          <p:cNvPr id="18" name="CasellaDiTesto 17"/>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8" name="Segnaposto numero diapositiva 7"/>
          <p:cNvSpPr>
            <a:spLocks noGrp="1"/>
          </p:cNvSpPr>
          <p:nvPr>
            <p:ph type="sldNum" sz="quarter" idx="12"/>
          </p:nvPr>
        </p:nvSpPr>
        <p:spPr/>
        <p:txBody>
          <a:bodyPr/>
          <a:lstStyle/>
          <a:p>
            <a:fld id="{5E1D6A6C-9BC6-45DC-B988-E4125A4898DB}" type="slidenum">
              <a:rPr lang="en-US" smtClean="0"/>
              <a:t>13</a:t>
            </a:fld>
            <a:endParaRPr lang="en-US"/>
          </a:p>
        </p:txBody>
      </p:sp>
    </p:spTree>
    <p:extLst>
      <p:ext uri="{BB962C8B-B14F-4D97-AF65-F5344CB8AC3E}">
        <p14:creationId xmlns:p14="http://schemas.microsoft.com/office/powerpoint/2010/main" val="390999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0328" y="1968718"/>
            <a:ext cx="3957439" cy="2554545"/>
          </a:xfrm>
          <a:prstGeom prst="rect">
            <a:avLst/>
          </a:prstGeom>
        </p:spPr>
        <p:txBody>
          <a:bodyPr wrap="square">
            <a:spAutoFit/>
          </a:bodyPr>
          <a:lstStyle/>
          <a:p>
            <a:pPr algn="just"/>
            <a:r>
              <a:rPr lang="en-IE" sz="1600" dirty="0">
                <a:cs typeface="Avenir Book"/>
              </a:rPr>
              <a:t>WGT can ensure the high quality </a:t>
            </a:r>
          </a:p>
          <a:p>
            <a:pPr algn="just"/>
            <a:r>
              <a:rPr lang="en-IE" sz="1600" dirty="0">
                <a:cs typeface="Avenir Book"/>
              </a:rPr>
              <a:t>standards needed by an in-line Total </a:t>
            </a:r>
          </a:p>
          <a:p>
            <a:pPr algn="just"/>
            <a:r>
              <a:rPr lang="en-IE" sz="1600" dirty="0">
                <a:cs typeface="Avenir Book"/>
              </a:rPr>
              <a:t>Quality Management System and </a:t>
            </a:r>
          </a:p>
          <a:p>
            <a:pPr algn="just"/>
            <a:r>
              <a:rPr lang="en-IE" sz="1600" dirty="0">
                <a:cs typeface="Avenir Book"/>
              </a:rPr>
              <a:t>a well-developed quality department.</a:t>
            </a:r>
          </a:p>
          <a:p>
            <a:pPr algn="just"/>
            <a:endParaRPr lang="en-IE" sz="1600" dirty="0">
              <a:cs typeface="Avenir Book"/>
            </a:endParaRPr>
          </a:p>
          <a:p>
            <a:pPr algn="just"/>
            <a:r>
              <a:rPr lang="zh-CN" altLang="en-US" sz="1600" dirty="0">
                <a:cs typeface="Avenir Book"/>
              </a:rPr>
              <a:t>我们拥有高标准的质量标准，来保</a:t>
            </a:r>
            <a:endParaRPr lang="en-US" altLang="zh-CN" sz="1600" dirty="0">
              <a:cs typeface="Avenir Book"/>
            </a:endParaRPr>
          </a:p>
          <a:p>
            <a:pPr algn="just"/>
            <a:r>
              <a:rPr lang="zh-CN" altLang="en-US" sz="1600" dirty="0">
                <a:cs typeface="Avenir Book"/>
              </a:rPr>
              <a:t>证产品的质量稳定性</a:t>
            </a:r>
            <a:r>
              <a:rPr lang="zh-CN" altLang="en-US" sz="1600" dirty="0">
                <a:latin typeface="Avenir Book"/>
                <a:cs typeface="Avenir Book"/>
              </a:rPr>
              <a:t>。</a:t>
            </a:r>
            <a:endParaRPr lang="en-US" altLang="zh-CN" sz="1600" dirty="0">
              <a:latin typeface="Avenir Book"/>
              <a:cs typeface="Avenir Book"/>
            </a:endParaRPr>
          </a:p>
          <a:p>
            <a:pPr algn="just"/>
            <a:endParaRPr lang="en-US" sz="1600" dirty="0">
              <a:latin typeface="Avenir Book"/>
              <a:cs typeface="Avenir Book"/>
            </a:endParaRPr>
          </a:p>
          <a:p>
            <a:pPr algn="just"/>
            <a:endParaRPr lang="en-US" sz="1600" dirty="0">
              <a:latin typeface="Avenir Book"/>
              <a:cs typeface="Avenir Book"/>
            </a:endParaRPr>
          </a:p>
          <a:p>
            <a:pPr algn="just"/>
            <a:r>
              <a:rPr lang="en-US" sz="1600" dirty="0">
                <a:latin typeface="Avenir Book"/>
                <a:cs typeface="Avenir Book"/>
              </a:rPr>
              <a:t>Quality system ISO 9001-2015</a:t>
            </a:r>
            <a:endParaRPr lang="it-IT" sz="1600" dirty="0">
              <a:latin typeface="Avenir Book"/>
              <a:cs typeface="Avenir Book"/>
            </a:endParaRPr>
          </a:p>
        </p:txBody>
      </p:sp>
      <p:sp>
        <p:nvSpPr>
          <p:cNvPr id="19" name="Rettangolo 18"/>
          <p:cNvSpPr/>
          <p:nvPr/>
        </p:nvSpPr>
        <p:spPr>
          <a:xfrm>
            <a:off x="3636600" y="446572"/>
            <a:ext cx="4362605" cy="830997"/>
          </a:xfrm>
          <a:prstGeom prst="rect">
            <a:avLst/>
          </a:prstGeom>
        </p:spPr>
        <p:txBody>
          <a:bodyPr wrap="none">
            <a:spAutoFit/>
          </a:bodyPr>
          <a:lstStyle/>
          <a:p>
            <a:pPr algn="r"/>
            <a:r>
              <a:rPr lang="it-IT" sz="2400" b="1" spc="544" dirty="0">
                <a:cs typeface="Avenir Book"/>
              </a:rPr>
              <a:t>QUALITY MANAGMENT</a:t>
            </a:r>
          </a:p>
          <a:p>
            <a:pPr algn="ctr"/>
            <a:r>
              <a:rPr lang="zh-CN" altLang="en-US" sz="2400" b="1" spc="544" dirty="0">
                <a:cs typeface="Avenir Book"/>
              </a:rPr>
              <a:t>质量管理</a:t>
            </a:r>
            <a:r>
              <a:rPr lang="it-IT" sz="2400" b="1" spc="544" dirty="0">
                <a:cs typeface="Avenir Book"/>
              </a:rPr>
              <a:t> </a:t>
            </a:r>
          </a:p>
        </p:txBody>
      </p:sp>
      <p:sp>
        <p:nvSpPr>
          <p:cNvPr id="13" name="CasellaDiTesto 12"/>
          <p:cNvSpPr txBox="1"/>
          <p:nvPr/>
        </p:nvSpPr>
        <p:spPr>
          <a:xfrm>
            <a:off x="7429095" y="211645"/>
            <a:ext cx="3984842" cy="804131"/>
          </a:xfrm>
          <a:prstGeom prst="rect">
            <a:avLst/>
          </a:prstGeom>
          <a:noFill/>
        </p:spPr>
        <p:txBody>
          <a:bodyPr wrap="square" rtlCol="0">
            <a:spAutoFit/>
          </a:bodyPr>
          <a:lstStyle/>
          <a:p>
            <a:pPr algn="r"/>
            <a:r>
              <a:rPr lang="it-IT" sz="997" dirty="0" err="1">
                <a:cs typeface="Avenir Book"/>
              </a:rPr>
              <a:t>Manufactoring</a:t>
            </a:r>
            <a:r>
              <a:rPr lang="it-IT" sz="997" dirty="0">
                <a:cs typeface="Avenir Book"/>
              </a:rPr>
              <a:t> </a:t>
            </a:r>
            <a:r>
              <a:rPr lang="it-IT" sz="997" dirty="0" err="1">
                <a:cs typeface="Avenir Book"/>
              </a:rPr>
              <a:t>capability</a:t>
            </a:r>
            <a:endParaRPr lang="it-IT" sz="997" dirty="0">
              <a:cs typeface="Avenir Book"/>
            </a:endParaRPr>
          </a:p>
          <a:p>
            <a:pPr algn="r"/>
            <a:r>
              <a:rPr lang="it-IT" dirty="0">
                <a:latin typeface="Arial Black" panose="020B0A04020102020204" pitchFamily="34" charset="0"/>
                <a:cs typeface="Avenir Book"/>
              </a:rPr>
              <a:t>QUALITY</a:t>
            </a:r>
          </a:p>
          <a:p>
            <a:pPr algn="r"/>
            <a:r>
              <a:rPr lang="zh-CN" altLang="en-US" dirty="0">
                <a:latin typeface="Arial Black" panose="020B0A04020102020204" pitchFamily="34" charset="0"/>
                <a:cs typeface="Avenir Book"/>
              </a:rPr>
              <a:t>质量</a:t>
            </a:r>
            <a:endParaRPr lang="it-IT" dirty="0">
              <a:latin typeface="Arial Black" panose="020B0A04020102020204" pitchFamily="34" charset="0"/>
              <a:cs typeface="Avenir Book"/>
            </a:endParaRPr>
          </a:p>
        </p:txBody>
      </p:sp>
      <p:grpSp>
        <p:nvGrpSpPr>
          <p:cNvPr id="8" name="Gruppo 7"/>
          <p:cNvGrpSpPr/>
          <p:nvPr/>
        </p:nvGrpSpPr>
        <p:grpSpPr>
          <a:xfrm>
            <a:off x="470328" y="260369"/>
            <a:ext cx="2377600" cy="861453"/>
            <a:chOff x="667335" y="461685"/>
            <a:chExt cx="2621964" cy="949991"/>
          </a:xfrm>
        </p:grpSpPr>
        <p:pic>
          <p:nvPicPr>
            <p:cNvPr id="9" name="Immagine 8"/>
            <p:cNvPicPr>
              <a:picLocks noChangeAspect="1"/>
            </p:cNvPicPr>
            <p:nvPr/>
          </p:nvPicPr>
          <p:blipFill>
            <a:blip r:embed="rId2" cstate="print"/>
            <a:stretch>
              <a:fillRect/>
            </a:stretch>
          </p:blipFill>
          <p:spPr>
            <a:xfrm>
              <a:off x="680035" y="461685"/>
              <a:ext cx="2596565" cy="678742"/>
            </a:xfrm>
            <a:prstGeom prst="rect">
              <a:avLst/>
            </a:prstGeom>
          </p:spPr>
        </p:pic>
        <p:sp>
          <p:nvSpPr>
            <p:cNvPr id="10" name="CasellaDiTesto 9"/>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1" name="CasellaDiTesto 10"/>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3" name="Segnaposto numero diapositiva 2"/>
          <p:cNvSpPr>
            <a:spLocks noGrp="1"/>
          </p:cNvSpPr>
          <p:nvPr>
            <p:ph type="sldNum" sz="quarter" idx="12"/>
          </p:nvPr>
        </p:nvSpPr>
        <p:spPr/>
        <p:txBody>
          <a:bodyPr/>
          <a:lstStyle/>
          <a:p>
            <a:fld id="{5E1D6A6C-9BC6-45DC-B988-E4125A4898DB}" type="slidenum">
              <a:rPr lang="en-US" smtClean="0"/>
              <a:t>14</a:t>
            </a:fld>
            <a:endParaRPr lang="en-US"/>
          </a:p>
        </p:txBody>
      </p:sp>
      <p:pic>
        <p:nvPicPr>
          <p:cNvPr id="4" name="Picture 3"/>
          <p:cNvPicPr>
            <a:picLocks noChangeAspect="1"/>
          </p:cNvPicPr>
          <p:nvPr/>
        </p:nvPicPr>
        <p:blipFill>
          <a:blip r:embed="rId3"/>
          <a:stretch>
            <a:fillRect/>
          </a:stretch>
        </p:blipFill>
        <p:spPr>
          <a:xfrm>
            <a:off x="4288823" y="1737944"/>
            <a:ext cx="6551455" cy="4495280"/>
          </a:xfrm>
          <a:prstGeom prst="rect">
            <a:avLst/>
          </a:prstGeom>
        </p:spPr>
      </p:pic>
    </p:spTree>
    <p:extLst>
      <p:ext uri="{BB962C8B-B14F-4D97-AF65-F5344CB8AC3E}">
        <p14:creationId xmlns:p14="http://schemas.microsoft.com/office/powerpoint/2010/main" val="2383686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5224015" y="1991835"/>
            <a:ext cx="2689673" cy="646331"/>
          </a:xfrm>
          <a:prstGeom prst="rect">
            <a:avLst/>
          </a:prstGeom>
        </p:spPr>
        <p:txBody>
          <a:bodyPr wrap="square">
            <a:spAutoFit/>
          </a:bodyPr>
          <a:lstStyle/>
          <a:p>
            <a:r>
              <a:rPr lang="it-IT" altLang="zh-CN" dirty="0" smtClean="0">
                <a:cs typeface="Avenir Book"/>
              </a:rPr>
              <a:t>HEXAGON </a:t>
            </a:r>
            <a:r>
              <a:rPr lang="en-US" altLang="zh-CN" dirty="0" smtClean="0">
                <a:cs typeface="Avenir Book"/>
              </a:rPr>
              <a:t>CMM</a:t>
            </a:r>
            <a:r>
              <a:rPr lang="zh-CN" altLang="en-US" dirty="0">
                <a:cs typeface="Avenir Book"/>
              </a:rPr>
              <a:t>三坐标</a:t>
            </a:r>
            <a:endParaRPr lang="en-US" altLang="zh-CN" dirty="0">
              <a:cs typeface="Avenir Book"/>
            </a:endParaRPr>
          </a:p>
          <a:p>
            <a:r>
              <a:rPr lang="it-IT" dirty="0">
                <a:cs typeface="Avenir Book"/>
              </a:rPr>
              <a:t> </a:t>
            </a:r>
          </a:p>
        </p:txBody>
      </p:sp>
      <p:sp>
        <p:nvSpPr>
          <p:cNvPr id="16" name="Rettangolo 15"/>
          <p:cNvSpPr/>
          <p:nvPr/>
        </p:nvSpPr>
        <p:spPr>
          <a:xfrm>
            <a:off x="5076179" y="2628232"/>
            <a:ext cx="2985344" cy="845809"/>
          </a:xfrm>
          <a:prstGeom prst="rect">
            <a:avLst/>
          </a:prstGeom>
        </p:spPr>
        <p:txBody>
          <a:bodyPr wrap="square">
            <a:spAutoFit/>
          </a:bodyPr>
          <a:lstStyle/>
          <a:p>
            <a:r>
              <a:rPr lang="en-US" sz="1600" dirty="0" smtClean="0">
                <a:cs typeface="Avenir Book"/>
              </a:rPr>
              <a:t>with</a:t>
            </a:r>
            <a:r>
              <a:rPr lang="it-IT" sz="1600" dirty="0" smtClean="0">
                <a:cs typeface="Avenir Book"/>
              </a:rPr>
              <a:t> </a:t>
            </a:r>
            <a:r>
              <a:rPr lang="it-IT" sz="1600" dirty="0">
                <a:cs typeface="Avenir Book"/>
              </a:rPr>
              <a:t>gear </a:t>
            </a:r>
            <a:r>
              <a:rPr lang="en-US" sz="1600" dirty="0">
                <a:cs typeface="Avenir Book"/>
              </a:rPr>
              <a:t>inspection software</a:t>
            </a:r>
          </a:p>
          <a:p>
            <a:r>
              <a:rPr lang="en-US" sz="1600" dirty="0">
                <a:cs typeface="Avenir Book"/>
              </a:rPr>
              <a:t>“Quindos7” with a scan head.</a:t>
            </a:r>
            <a:endParaRPr lang="it-IT" sz="1600" spc="544" dirty="0">
              <a:cs typeface="Avenir Book"/>
            </a:endParaRPr>
          </a:p>
          <a:p>
            <a:r>
              <a:rPr lang="zh-CN" altLang="en-US" sz="1600" spc="544" dirty="0">
                <a:cs typeface="Avenir Book"/>
              </a:rPr>
              <a:t>测齿软件</a:t>
            </a:r>
            <a:endParaRPr lang="it-IT" sz="1600" spc="544" dirty="0">
              <a:cs typeface="Avenir Book"/>
            </a:endParaRPr>
          </a:p>
        </p:txBody>
      </p:sp>
      <p:pic>
        <p:nvPicPr>
          <p:cNvPr id="10" name="Immagine 9"/>
          <p:cNvPicPr>
            <a:picLocks noChangeAspect="1"/>
          </p:cNvPicPr>
          <p:nvPr/>
        </p:nvPicPr>
        <p:blipFill rotWithShape="1">
          <a:blip r:embed="rId2" cstate="print"/>
          <a:srcRect t="-17877"/>
          <a:stretch>
            <a:fillRect/>
          </a:stretch>
        </p:blipFill>
        <p:spPr>
          <a:xfrm>
            <a:off x="8783947" y="3983393"/>
            <a:ext cx="2109340" cy="2120583"/>
          </a:xfrm>
          <a:prstGeom prst="rect">
            <a:avLst/>
          </a:prstGeom>
        </p:spPr>
      </p:pic>
      <p:pic>
        <p:nvPicPr>
          <p:cNvPr id="11" name="Immagine 10"/>
          <p:cNvPicPr>
            <a:picLocks noChangeAspect="1"/>
          </p:cNvPicPr>
          <p:nvPr/>
        </p:nvPicPr>
        <p:blipFill rotWithShape="1">
          <a:blip r:embed="rId3" cstate="print"/>
          <a:srcRect/>
          <a:stretch>
            <a:fillRect/>
          </a:stretch>
        </p:blipFill>
        <p:spPr>
          <a:xfrm>
            <a:off x="8323018" y="1492847"/>
            <a:ext cx="2570269" cy="2270770"/>
          </a:xfrm>
          <a:prstGeom prst="rect">
            <a:avLst/>
          </a:prstGeom>
        </p:spPr>
      </p:pic>
      <p:pic>
        <p:nvPicPr>
          <p:cNvPr id="12" name="Immagine 11"/>
          <p:cNvPicPr>
            <a:picLocks noChangeAspect="1"/>
          </p:cNvPicPr>
          <p:nvPr/>
        </p:nvPicPr>
        <p:blipFill rotWithShape="1">
          <a:blip r:embed="rId4" cstate="print"/>
          <a:srcRect/>
          <a:stretch>
            <a:fillRect/>
          </a:stretch>
        </p:blipFill>
        <p:spPr>
          <a:xfrm>
            <a:off x="5186288" y="3983394"/>
            <a:ext cx="2423658" cy="212058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844" y="1423275"/>
            <a:ext cx="3703790" cy="5208454"/>
          </a:xfrm>
          <a:prstGeom prst="rect">
            <a:avLst/>
          </a:prstGeom>
        </p:spPr>
      </p:pic>
      <p:grpSp>
        <p:nvGrpSpPr>
          <p:cNvPr id="13" name="Gruppo 12"/>
          <p:cNvGrpSpPr/>
          <p:nvPr/>
        </p:nvGrpSpPr>
        <p:grpSpPr>
          <a:xfrm>
            <a:off x="481844" y="350521"/>
            <a:ext cx="2377600" cy="861453"/>
            <a:chOff x="667335" y="461685"/>
            <a:chExt cx="2621964" cy="949991"/>
          </a:xfrm>
        </p:grpSpPr>
        <p:pic>
          <p:nvPicPr>
            <p:cNvPr id="15" name="Immagine 14"/>
            <p:cNvPicPr>
              <a:picLocks noChangeAspect="1"/>
            </p:cNvPicPr>
            <p:nvPr/>
          </p:nvPicPr>
          <p:blipFill>
            <a:blip r:embed="rId6" cstate="print"/>
            <a:stretch>
              <a:fillRect/>
            </a:stretch>
          </p:blipFill>
          <p:spPr>
            <a:xfrm>
              <a:off x="680035" y="461685"/>
              <a:ext cx="2596565" cy="678742"/>
            </a:xfrm>
            <a:prstGeom prst="rect">
              <a:avLst/>
            </a:prstGeom>
          </p:spPr>
        </p:pic>
        <p:sp>
          <p:nvSpPr>
            <p:cNvPr id="18" name="CasellaDiTesto 17"/>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9" name="CasellaDiTesto 18"/>
          <p:cNvSpPr txBox="1"/>
          <p:nvPr/>
        </p:nvSpPr>
        <p:spPr>
          <a:xfrm>
            <a:off x="7644378" y="237769"/>
            <a:ext cx="3984842" cy="804131"/>
          </a:xfrm>
          <a:prstGeom prst="rect">
            <a:avLst/>
          </a:prstGeom>
          <a:noFill/>
        </p:spPr>
        <p:txBody>
          <a:bodyPr wrap="square" rtlCol="0">
            <a:spAutoFit/>
          </a:bodyPr>
          <a:lstStyle/>
          <a:p>
            <a:pPr algn="r"/>
            <a:r>
              <a:rPr lang="it-IT" sz="997" dirty="0" err="1">
                <a:cs typeface="Avenir Book"/>
              </a:rPr>
              <a:t>Manufactoring</a:t>
            </a:r>
            <a:r>
              <a:rPr lang="it-IT" sz="997" dirty="0">
                <a:cs typeface="Avenir Book"/>
              </a:rPr>
              <a:t> </a:t>
            </a:r>
            <a:r>
              <a:rPr lang="it-IT" sz="997" dirty="0" err="1">
                <a:cs typeface="Avenir Book"/>
              </a:rPr>
              <a:t>capability</a:t>
            </a:r>
            <a:endParaRPr lang="it-IT" sz="997" dirty="0">
              <a:cs typeface="Avenir Book"/>
            </a:endParaRPr>
          </a:p>
          <a:p>
            <a:pPr algn="r"/>
            <a:r>
              <a:rPr lang="it-IT" dirty="0">
                <a:latin typeface="Arial Black" panose="020B0A04020102020204" pitchFamily="34" charset="0"/>
                <a:cs typeface="Avenir Book"/>
              </a:rPr>
              <a:t>QUALITY</a:t>
            </a:r>
          </a:p>
          <a:p>
            <a:pPr algn="r"/>
            <a:r>
              <a:rPr lang="zh-CN" altLang="en-US" dirty="0">
                <a:latin typeface="Arial Black" panose="020B0A04020102020204" pitchFamily="34" charset="0"/>
                <a:cs typeface="Avenir Book"/>
              </a:rPr>
              <a:t>质量</a:t>
            </a:r>
            <a:endParaRPr lang="it-IT" dirty="0">
              <a:latin typeface="Arial Black" panose="020B0A04020102020204" pitchFamily="34" charset="0"/>
              <a:cs typeface="Avenir Book"/>
            </a:endParaRPr>
          </a:p>
        </p:txBody>
      </p:sp>
      <p:sp>
        <p:nvSpPr>
          <p:cNvPr id="2" name="Rettangolo 1"/>
          <p:cNvSpPr/>
          <p:nvPr/>
        </p:nvSpPr>
        <p:spPr>
          <a:xfrm>
            <a:off x="2176015" y="536724"/>
            <a:ext cx="6096000" cy="830997"/>
          </a:xfrm>
          <a:prstGeom prst="rect">
            <a:avLst/>
          </a:prstGeom>
        </p:spPr>
        <p:txBody>
          <a:bodyPr>
            <a:spAutoFit/>
          </a:bodyPr>
          <a:lstStyle/>
          <a:p>
            <a:pPr algn="r"/>
            <a:r>
              <a:rPr lang="it-IT" sz="2400" b="1" spc="544" dirty="0">
                <a:cs typeface="Avenir Book"/>
              </a:rPr>
              <a:t>QUALITY MANAGMENT</a:t>
            </a:r>
          </a:p>
          <a:p>
            <a:pPr algn="ctr"/>
            <a:r>
              <a:rPr lang="zh-CN" altLang="en-US" sz="2400" b="1" spc="544" dirty="0">
                <a:cs typeface="Avenir Book"/>
              </a:rPr>
              <a:t>               质量管理</a:t>
            </a:r>
            <a:r>
              <a:rPr lang="it-IT" sz="2400" b="1" spc="544" dirty="0">
                <a:cs typeface="Avenir Book"/>
              </a:rPr>
              <a:t> </a:t>
            </a:r>
          </a:p>
        </p:txBody>
      </p:sp>
      <p:sp>
        <p:nvSpPr>
          <p:cNvPr id="21" name="CasellaDiTesto 20"/>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4" name="Segnaposto numero diapositiva 3"/>
          <p:cNvSpPr>
            <a:spLocks noGrp="1"/>
          </p:cNvSpPr>
          <p:nvPr>
            <p:ph type="sldNum" sz="quarter" idx="12"/>
          </p:nvPr>
        </p:nvSpPr>
        <p:spPr/>
        <p:txBody>
          <a:bodyPr/>
          <a:lstStyle/>
          <a:p>
            <a:fld id="{5E1D6A6C-9BC6-45DC-B988-E4125A4898DB}" type="slidenum">
              <a:rPr lang="en-US" smtClean="0"/>
              <a:t>15</a:t>
            </a:fld>
            <a:endParaRPr lang="en-US"/>
          </a:p>
        </p:txBody>
      </p:sp>
    </p:spTree>
    <p:extLst>
      <p:ext uri="{BB962C8B-B14F-4D97-AF65-F5344CB8AC3E}">
        <p14:creationId xmlns:p14="http://schemas.microsoft.com/office/powerpoint/2010/main" val="4068549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ttangolo 16"/>
          <p:cNvSpPr/>
          <p:nvPr/>
        </p:nvSpPr>
        <p:spPr>
          <a:xfrm>
            <a:off x="3183773" y="580213"/>
            <a:ext cx="5743977" cy="830997"/>
          </a:xfrm>
          <a:prstGeom prst="rect">
            <a:avLst/>
          </a:prstGeom>
        </p:spPr>
        <p:txBody>
          <a:bodyPr wrap="square">
            <a:spAutoFit/>
          </a:bodyPr>
          <a:lstStyle/>
          <a:p>
            <a:pPr algn="ctr"/>
            <a:r>
              <a:rPr lang="it-IT" sz="2400" b="1" spc="544" dirty="0">
                <a:cs typeface="Avenir Book"/>
              </a:rPr>
              <a:t>BROACHING QUALITY </a:t>
            </a:r>
            <a:r>
              <a:rPr lang="it-IT" sz="2400" b="1" spc="544" dirty="0" smtClean="0">
                <a:cs typeface="Avenir Book"/>
              </a:rPr>
              <a:t>IS DIN8</a:t>
            </a:r>
            <a:endParaRPr lang="it-IT" sz="2400" b="1" spc="544" dirty="0">
              <a:cs typeface="Avenir Book"/>
            </a:endParaRPr>
          </a:p>
          <a:p>
            <a:pPr algn="ctr"/>
            <a:r>
              <a:rPr lang="zh-CN" altLang="en-US" sz="2400" b="1" spc="544" dirty="0">
                <a:cs typeface="Avenir Book"/>
              </a:rPr>
              <a:t>拉齿精度</a:t>
            </a:r>
            <a:r>
              <a:rPr lang="it-IT" sz="2400" b="1" spc="544" dirty="0">
                <a:cs typeface="Avenir Book"/>
              </a:rPr>
              <a:t> DIN 8</a:t>
            </a:r>
            <a:endParaRPr lang="it-IT" sz="2400" b="1" dirty="0">
              <a:cs typeface="Avenir Book"/>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1561"/>
          <a:stretch/>
        </p:blipFill>
        <p:spPr>
          <a:xfrm>
            <a:off x="605567" y="1698267"/>
            <a:ext cx="4501694" cy="451070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521" y="1706364"/>
            <a:ext cx="3768679" cy="1887697"/>
          </a:xfrm>
          <a:prstGeom prst="rect">
            <a:avLst/>
          </a:prstGeom>
        </p:spPr>
      </p:pic>
      <p:grpSp>
        <p:nvGrpSpPr>
          <p:cNvPr id="8" name="Gruppo 7"/>
          <p:cNvGrpSpPr/>
          <p:nvPr/>
        </p:nvGrpSpPr>
        <p:grpSpPr>
          <a:xfrm>
            <a:off x="470328" y="260369"/>
            <a:ext cx="2377600" cy="861453"/>
            <a:chOff x="667335" y="461685"/>
            <a:chExt cx="2621964" cy="949991"/>
          </a:xfrm>
        </p:grpSpPr>
        <p:pic>
          <p:nvPicPr>
            <p:cNvPr id="9" name="Immagine 8"/>
            <p:cNvPicPr>
              <a:picLocks noChangeAspect="1"/>
            </p:cNvPicPr>
            <p:nvPr/>
          </p:nvPicPr>
          <p:blipFill>
            <a:blip r:embed="rId4" cstate="print"/>
            <a:stretch>
              <a:fillRect/>
            </a:stretch>
          </p:blipFill>
          <p:spPr>
            <a:xfrm>
              <a:off x="680035" y="461685"/>
              <a:ext cx="2596565" cy="678742"/>
            </a:xfrm>
            <a:prstGeom prst="rect">
              <a:avLst/>
            </a:prstGeom>
          </p:spPr>
        </p:pic>
        <p:sp>
          <p:nvSpPr>
            <p:cNvPr id="10" name="CasellaDiTesto 9"/>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1" name="CasellaDiTesto 10"/>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5" name="Segnaposto numero diapositiva 4"/>
          <p:cNvSpPr>
            <a:spLocks noGrp="1"/>
          </p:cNvSpPr>
          <p:nvPr>
            <p:ph type="sldNum" sz="quarter" idx="12"/>
          </p:nvPr>
        </p:nvSpPr>
        <p:spPr/>
        <p:txBody>
          <a:bodyPr/>
          <a:lstStyle/>
          <a:p>
            <a:fld id="{5E1D6A6C-9BC6-45DC-B988-E4125A4898DB}" type="slidenum">
              <a:rPr lang="en-US" smtClean="0"/>
              <a:t>16</a:t>
            </a:fld>
            <a:endParaRPr lang="en-US"/>
          </a:p>
        </p:txBody>
      </p:sp>
      <p:pic>
        <p:nvPicPr>
          <p:cNvPr id="6" name="Picture 5">
            <a:extLst>
              <a:ext uri="{FF2B5EF4-FFF2-40B4-BE49-F238E27FC236}">
                <a16:creationId xmlns:a16="http://schemas.microsoft.com/office/drawing/2014/main" id="{DDACB068-DAE7-48ED-8C2D-8BE4FDCA4499}"/>
              </a:ext>
            </a:extLst>
          </p:cNvPr>
          <p:cNvPicPr>
            <a:picLocks noChangeAspect="1"/>
          </p:cNvPicPr>
          <p:nvPr/>
        </p:nvPicPr>
        <p:blipFill rotWithShape="1">
          <a:blip r:embed="rId5"/>
          <a:srcRect l="37886" t="23815" r="37884" b="30570"/>
          <a:stretch/>
        </p:blipFill>
        <p:spPr>
          <a:xfrm>
            <a:off x="8272491" y="3735307"/>
            <a:ext cx="2537100" cy="2685431"/>
          </a:xfrm>
          <a:prstGeom prst="rect">
            <a:avLst/>
          </a:prstGeom>
        </p:spPr>
      </p:pic>
      <p:sp>
        <p:nvSpPr>
          <p:cNvPr id="12" name="CasellaDiTesto 18"/>
          <p:cNvSpPr txBox="1"/>
          <p:nvPr/>
        </p:nvSpPr>
        <p:spPr>
          <a:xfrm>
            <a:off x="7644378" y="237769"/>
            <a:ext cx="3984842" cy="804131"/>
          </a:xfrm>
          <a:prstGeom prst="rect">
            <a:avLst/>
          </a:prstGeom>
          <a:noFill/>
        </p:spPr>
        <p:txBody>
          <a:bodyPr wrap="square" rtlCol="0">
            <a:spAutoFit/>
          </a:bodyPr>
          <a:lstStyle/>
          <a:p>
            <a:pPr algn="r"/>
            <a:r>
              <a:rPr lang="it-IT" sz="997" dirty="0" err="1">
                <a:cs typeface="Avenir Book"/>
              </a:rPr>
              <a:t>Manufactoring</a:t>
            </a:r>
            <a:r>
              <a:rPr lang="it-IT" sz="997" dirty="0">
                <a:cs typeface="Avenir Book"/>
              </a:rPr>
              <a:t> </a:t>
            </a:r>
            <a:r>
              <a:rPr lang="it-IT" sz="997" dirty="0" err="1">
                <a:cs typeface="Avenir Book"/>
              </a:rPr>
              <a:t>capability</a:t>
            </a:r>
            <a:endParaRPr lang="it-IT" sz="997" dirty="0">
              <a:cs typeface="Avenir Book"/>
            </a:endParaRPr>
          </a:p>
          <a:p>
            <a:pPr algn="r"/>
            <a:r>
              <a:rPr lang="it-IT" dirty="0">
                <a:latin typeface="Arial Black" panose="020B0A04020102020204" pitchFamily="34" charset="0"/>
                <a:cs typeface="Avenir Book"/>
              </a:rPr>
              <a:t>QUALITY</a:t>
            </a:r>
          </a:p>
          <a:p>
            <a:pPr algn="r"/>
            <a:r>
              <a:rPr lang="zh-CN" altLang="en-US" dirty="0">
                <a:latin typeface="Arial Black" panose="020B0A04020102020204" pitchFamily="34" charset="0"/>
                <a:cs typeface="Avenir Book"/>
              </a:rPr>
              <a:t>质量</a:t>
            </a:r>
            <a:endParaRPr lang="it-IT" dirty="0">
              <a:latin typeface="Arial Black" panose="020B0A04020102020204" pitchFamily="34" charset="0"/>
              <a:cs typeface="Avenir Book"/>
            </a:endParaRPr>
          </a:p>
        </p:txBody>
      </p:sp>
    </p:spTree>
    <p:extLst>
      <p:ext uri="{BB962C8B-B14F-4D97-AF65-F5344CB8AC3E}">
        <p14:creationId xmlns:p14="http://schemas.microsoft.com/office/powerpoint/2010/main" val="624962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p:cNvSpPr/>
          <p:nvPr/>
        </p:nvSpPr>
        <p:spPr>
          <a:xfrm>
            <a:off x="775252" y="1507582"/>
            <a:ext cx="9932505" cy="584775"/>
          </a:xfrm>
          <a:prstGeom prst="rect">
            <a:avLst/>
          </a:prstGeom>
        </p:spPr>
        <p:txBody>
          <a:bodyPr wrap="square">
            <a:spAutoFit/>
          </a:bodyPr>
          <a:lstStyle/>
          <a:p>
            <a:r>
              <a:rPr lang="en-US" altLang="zh-CN" sz="1600" dirty="0">
                <a:latin typeface="+mj-ea"/>
                <a:ea typeface="+mj-ea"/>
                <a:cs typeface="Arial" panose="020B0604020202020204" pitchFamily="34" charset="0"/>
              </a:rPr>
              <a:t>Material lab for Metallurgic </a:t>
            </a:r>
            <a:r>
              <a:rPr lang="en-US" altLang="zh-CN" sz="1600" dirty="0">
                <a:ea typeface="+mj-ea"/>
                <a:cs typeface="Arial" panose="020B0604020202020204" pitchFamily="34" charset="0"/>
              </a:rPr>
              <a:t>and</a:t>
            </a:r>
            <a:r>
              <a:rPr lang="en-US" altLang="zh-CN" sz="1600" dirty="0">
                <a:latin typeface="+mj-ea"/>
                <a:ea typeface="+mj-ea"/>
                <a:cs typeface="Arial" panose="020B0604020202020204" pitchFamily="34" charset="0"/>
              </a:rPr>
              <a:t> Microstructure Control, </a:t>
            </a:r>
            <a:r>
              <a:rPr lang="en-US" altLang="zh-CN" sz="1600" dirty="0" smtClean="0">
                <a:latin typeface="+mj-ea"/>
                <a:ea typeface="+mj-ea"/>
                <a:cs typeface="Arial" panose="020B0604020202020204" pitchFamily="34" charset="0"/>
              </a:rPr>
              <a:t>Vickers - hardness </a:t>
            </a:r>
            <a:r>
              <a:rPr lang="en-US" altLang="zh-CN" sz="1600" dirty="0">
                <a:latin typeface="+mj-ea"/>
                <a:ea typeface="+mj-ea"/>
                <a:cs typeface="Arial" panose="020B0604020202020204" pitchFamily="34" charset="0"/>
              </a:rPr>
              <a:t>tester, profile </a:t>
            </a:r>
            <a:r>
              <a:rPr lang="en-US" altLang="zh-CN" sz="1600" dirty="0" smtClean="0">
                <a:latin typeface="+mj-ea"/>
                <a:ea typeface="+mj-ea"/>
                <a:cs typeface="Arial" panose="020B0604020202020204" pitchFamily="34" charset="0"/>
              </a:rPr>
              <a:t>meter </a:t>
            </a:r>
            <a:r>
              <a:rPr lang="zh-CN" altLang="en-US" sz="1600" spc="544" dirty="0" smtClean="0">
                <a:latin typeface="+mj-ea"/>
                <a:ea typeface="+mj-ea"/>
                <a:cs typeface="Avenir Book"/>
              </a:rPr>
              <a:t>完</a:t>
            </a:r>
            <a:r>
              <a:rPr lang="zh-CN" altLang="en-US" sz="1600" spc="544" dirty="0">
                <a:latin typeface="+mj-ea"/>
                <a:ea typeface="+mj-ea"/>
                <a:cs typeface="Avenir Book"/>
              </a:rPr>
              <a:t>整的材料检设备，维氏硬度仪，轮廓仪</a:t>
            </a:r>
            <a:endParaRPr lang="it-IT" sz="1600" spc="544" dirty="0">
              <a:latin typeface="+mj-ea"/>
              <a:ea typeface="+mj-ea"/>
              <a:cs typeface="Avenir Book"/>
            </a:endParaRPr>
          </a:p>
        </p:txBody>
      </p:sp>
      <p:pic>
        <p:nvPicPr>
          <p:cNvPr id="19" name="Immagine 18"/>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38182" y="2297532"/>
            <a:ext cx="3168226" cy="4224302"/>
          </a:xfrm>
          <a:prstGeom prst="rect">
            <a:avLst/>
          </a:prstGeom>
        </p:spPr>
      </p:pic>
      <p:sp>
        <p:nvSpPr>
          <p:cNvPr id="14" name="CasellaDiTesto 13"/>
          <p:cNvSpPr txBox="1"/>
          <p:nvPr/>
        </p:nvSpPr>
        <p:spPr>
          <a:xfrm>
            <a:off x="7529874" y="229923"/>
            <a:ext cx="3984842" cy="804131"/>
          </a:xfrm>
          <a:prstGeom prst="rect">
            <a:avLst/>
          </a:prstGeom>
          <a:noFill/>
        </p:spPr>
        <p:txBody>
          <a:bodyPr wrap="square" rtlCol="0">
            <a:spAutoFit/>
          </a:bodyPr>
          <a:lstStyle/>
          <a:p>
            <a:pPr algn="r"/>
            <a:r>
              <a:rPr lang="it-IT" sz="997" dirty="0" err="1">
                <a:cs typeface="Avenir Book"/>
              </a:rPr>
              <a:t>Manufactoring</a:t>
            </a:r>
            <a:r>
              <a:rPr lang="it-IT" sz="997" dirty="0">
                <a:cs typeface="Avenir Book"/>
              </a:rPr>
              <a:t> </a:t>
            </a:r>
            <a:r>
              <a:rPr lang="it-IT" sz="997" dirty="0" err="1">
                <a:cs typeface="Avenir Book"/>
              </a:rPr>
              <a:t>capability</a:t>
            </a:r>
            <a:endParaRPr lang="it-IT" sz="997" dirty="0">
              <a:cs typeface="Avenir Book"/>
            </a:endParaRPr>
          </a:p>
          <a:p>
            <a:pPr algn="r"/>
            <a:r>
              <a:rPr lang="it-IT" b="1" dirty="0">
                <a:latin typeface="Arial Black" panose="020B0A04020102020204" pitchFamily="34" charset="0"/>
                <a:cs typeface="Avenir Book"/>
              </a:rPr>
              <a:t>QUALITY</a:t>
            </a:r>
          </a:p>
          <a:p>
            <a:pPr algn="r"/>
            <a:r>
              <a:rPr lang="zh-CN" altLang="en-US" b="1" dirty="0">
                <a:latin typeface="Arial Black" panose="020B0A04020102020204" pitchFamily="34" charset="0"/>
                <a:cs typeface="Avenir Book"/>
              </a:rPr>
              <a:t>质量</a:t>
            </a:r>
            <a:endParaRPr lang="it-IT" b="1" dirty="0">
              <a:latin typeface="Arial Black" panose="020B0A04020102020204" pitchFamily="34" charset="0"/>
              <a:cs typeface="Avenir Book"/>
            </a:endParaRPr>
          </a:p>
        </p:txBody>
      </p:sp>
      <p:sp>
        <p:nvSpPr>
          <p:cNvPr id="2" name="Rettangolo 1"/>
          <p:cNvSpPr/>
          <p:nvPr/>
        </p:nvSpPr>
        <p:spPr>
          <a:xfrm>
            <a:off x="2270370" y="554882"/>
            <a:ext cx="6096000" cy="830997"/>
          </a:xfrm>
          <a:prstGeom prst="rect">
            <a:avLst/>
          </a:prstGeom>
        </p:spPr>
        <p:txBody>
          <a:bodyPr>
            <a:spAutoFit/>
          </a:bodyPr>
          <a:lstStyle/>
          <a:p>
            <a:pPr algn="r"/>
            <a:r>
              <a:rPr lang="it-IT" sz="2400" b="1" spc="544" dirty="0">
                <a:cs typeface="Avenir Book"/>
              </a:rPr>
              <a:t>QUALITY MANAGMENT</a:t>
            </a:r>
          </a:p>
          <a:p>
            <a:pPr algn="ctr"/>
            <a:r>
              <a:rPr lang="zh-CN" altLang="en-US" sz="2400" b="1" spc="544" dirty="0">
                <a:cs typeface="Avenir Book"/>
              </a:rPr>
              <a:t>        质量管理</a:t>
            </a:r>
            <a:r>
              <a:rPr lang="it-IT" sz="2400" b="1" spc="544" dirty="0">
                <a:cs typeface="Avenir Book"/>
              </a:rPr>
              <a:t> </a:t>
            </a:r>
          </a:p>
        </p:txBody>
      </p:sp>
      <p:grpSp>
        <p:nvGrpSpPr>
          <p:cNvPr id="10" name="Gruppo 9"/>
          <p:cNvGrpSpPr/>
          <p:nvPr/>
        </p:nvGrpSpPr>
        <p:grpSpPr>
          <a:xfrm>
            <a:off x="470328" y="260369"/>
            <a:ext cx="2377600" cy="861453"/>
            <a:chOff x="667335" y="461685"/>
            <a:chExt cx="2621964" cy="949991"/>
          </a:xfrm>
        </p:grpSpPr>
        <p:pic>
          <p:nvPicPr>
            <p:cNvPr id="11" name="Immagine 10"/>
            <p:cNvPicPr>
              <a:picLocks noChangeAspect="1"/>
            </p:cNvPicPr>
            <p:nvPr/>
          </p:nvPicPr>
          <p:blipFill>
            <a:blip r:embed="rId3" cstate="print"/>
            <a:stretch>
              <a:fillRect/>
            </a:stretch>
          </p:blipFill>
          <p:spPr>
            <a:xfrm>
              <a:off x="680035" y="461685"/>
              <a:ext cx="2596565" cy="678742"/>
            </a:xfrm>
            <a:prstGeom prst="rect">
              <a:avLst/>
            </a:prstGeom>
          </p:spPr>
        </p:pic>
        <p:sp>
          <p:nvSpPr>
            <p:cNvPr id="13" name="CasellaDiTesto 12"/>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5" name="CasellaDiTesto 14"/>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3" name="Segnaposto numero diapositiva 2"/>
          <p:cNvSpPr>
            <a:spLocks noGrp="1"/>
          </p:cNvSpPr>
          <p:nvPr>
            <p:ph type="sldNum" sz="quarter" idx="12"/>
          </p:nvPr>
        </p:nvSpPr>
        <p:spPr/>
        <p:txBody>
          <a:bodyPr/>
          <a:lstStyle/>
          <a:p>
            <a:fld id="{5E1D6A6C-9BC6-45DC-B988-E4125A4898DB}" type="slidenum">
              <a:rPr lang="en-US" smtClean="0"/>
              <a:t>17</a:t>
            </a:fld>
            <a:endParaRPr lang="en-US"/>
          </a:p>
        </p:txBody>
      </p:sp>
      <p:pic>
        <p:nvPicPr>
          <p:cNvPr id="4" name="Picture 3">
            <a:extLst>
              <a:ext uri="{FF2B5EF4-FFF2-40B4-BE49-F238E27FC236}">
                <a16:creationId xmlns:a16="http://schemas.microsoft.com/office/drawing/2014/main" id="{7473DDE6-6272-4F3F-8AC0-6632A2E707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1844" y="2737573"/>
            <a:ext cx="3347051" cy="2510288"/>
          </a:xfrm>
          <a:prstGeom prst="rect">
            <a:avLst/>
          </a:prstGeom>
        </p:spPr>
      </p:pic>
      <p:pic>
        <p:nvPicPr>
          <p:cNvPr id="6" name="图片 5" descr="蓝色的厨房&#10;&#10;描述已自动生成">
            <a:extLst>
              <a:ext uri="{FF2B5EF4-FFF2-40B4-BE49-F238E27FC236}">
                <a16:creationId xmlns:a16="http://schemas.microsoft.com/office/drawing/2014/main" id="{46AAA1DE-D885-491D-B4F1-9B597550B5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152" y="3504802"/>
            <a:ext cx="3472600" cy="2604450"/>
          </a:xfrm>
          <a:prstGeom prst="rect">
            <a:avLst/>
          </a:prstGeom>
        </p:spPr>
      </p:pic>
      <p:sp>
        <p:nvSpPr>
          <p:cNvPr id="17" name="文本框 16">
            <a:extLst>
              <a:ext uri="{FF2B5EF4-FFF2-40B4-BE49-F238E27FC236}">
                <a16:creationId xmlns:a16="http://schemas.microsoft.com/office/drawing/2014/main" id="{F4E289A4-47B9-490C-8BEC-BA321AE1F06F}"/>
              </a:ext>
            </a:extLst>
          </p:cNvPr>
          <p:cNvSpPr txBox="1"/>
          <p:nvPr/>
        </p:nvSpPr>
        <p:spPr>
          <a:xfrm>
            <a:off x="622852" y="2297532"/>
            <a:ext cx="3034748" cy="369332"/>
          </a:xfrm>
          <a:prstGeom prst="rect">
            <a:avLst/>
          </a:prstGeom>
          <a:noFill/>
        </p:spPr>
        <p:txBody>
          <a:bodyPr wrap="square" rtlCol="0">
            <a:spAutoFit/>
          </a:bodyPr>
          <a:lstStyle/>
          <a:p>
            <a:endParaRPr lang="zh-CN" altLang="en-US" dirty="0"/>
          </a:p>
        </p:txBody>
      </p:sp>
      <p:sp>
        <p:nvSpPr>
          <p:cNvPr id="18" name="文本框 17">
            <a:extLst>
              <a:ext uri="{FF2B5EF4-FFF2-40B4-BE49-F238E27FC236}">
                <a16:creationId xmlns:a16="http://schemas.microsoft.com/office/drawing/2014/main" id="{489B6D43-4658-434A-A1D3-5E5C3E576DBD}"/>
              </a:ext>
            </a:extLst>
          </p:cNvPr>
          <p:cNvSpPr txBox="1"/>
          <p:nvPr/>
        </p:nvSpPr>
        <p:spPr>
          <a:xfrm>
            <a:off x="775252" y="2449932"/>
            <a:ext cx="3034748" cy="369332"/>
          </a:xfrm>
          <a:prstGeom prst="rect">
            <a:avLst/>
          </a:prstGeom>
          <a:noFill/>
        </p:spPr>
        <p:txBody>
          <a:bodyPr wrap="square" rtlCol="0">
            <a:spAutoFit/>
          </a:bodyPr>
          <a:lstStyle/>
          <a:p>
            <a:endParaRPr lang="zh-CN" altLang="en-US" dirty="0"/>
          </a:p>
        </p:txBody>
      </p:sp>
      <p:sp>
        <p:nvSpPr>
          <p:cNvPr id="20" name="文本框 19">
            <a:extLst>
              <a:ext uri="{FF2B5EF4-FFF2-40B4-BE49-F238E27FC236}">
                <a16:creationId xmlns:a16="http://schemas.microsoft.com/office/drawing/2014/main" id="{32746BF4-9B26-41DB-882F-8132F33463D2}"/>
              </a:ext>
            </a:extLst>
          </p:cNvPr>
          <p:cNvSpPr txBox="1"/>
          <p:nvPr/>
        </p:nvSpPr>
        <p:spPr>
          <a:xfrm>
            <a:off x="927652" y="2602332"/>
            <a:ext cx="3034748" cy="369332"/>
          </a:xfrm>
          <a:prstGeom prst="rect">
            <a:avLst/>
          </a:prstGeom>
          <a:noFill/>
        </p:spPr>
        <p:txBody>
          <a:bodyPr wrap="square" rtlCol="0">
            <a:spAutoFit/>
          </a:bodyPr>
          <a:lstStyle/>
          <a:p>
            <a:endParaRPr lang="zh-CN" altLang="en-US" dirty="0"/>
          </a:p>
        </p:txBody>
      </p:sp>
      <p:sp>
        <p:nvSpPr>
          <p:cNvPr id="5" name="TextBox 4"/>
          <p:cNvSpPr txBox="1"/>
          <p:nvPr/>
        </p:nvSpPr>
        <p:spPr>
          <a:xfrm>
            <a:off x="4338830" y="2325333"/>
            <a:ext cx="3025631" cy="646331"/>
          </a:xfrm>
          <a:prstGeom prst="rect">
            <a:avLst/>
          </a:prstGeom>
          <a:noFill/>
        </p:spPr>
        <p:txBody>
          <a:bodyPr wrap="square" rtlCol="0">
            <a:spAutoFit/>
          </a:bodyPr>
          <a:lstStyle/>
          <a:p>
            <a:pPr algn="ctr"/>
            <a:r>
              <a:rPr lang="en-US" dirty="0" smtClean="0"/>
              <a:t>Our staff is certified UT and MT</a:t>
            </a:r>
            <a:endParaRPr lang="en-GB" dirty="0"/>
          </a:p>
        </p:txBody>
      </p:sp>
    </p:spTree>
    <p:extLst>
      <p:ext uri="{BB962C8B-B14F-4D97-AF65-F5344CB8AC3E}">
        <p14:creationId xmlns:p14="http://schemas.microsoft.com/office/powerpoint/2010/main" val="1536827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9195273" y="244945"/>
            <a:ext cx="2526399" cy="646331"/>
          </a:xfrm>
          <a:prstGeom prst="rect">
            <a:avLst/>
          </a:prstGeom>
          <a:noFill/>
        </p:spPr>
        <p:txBody>
          <a:bodyPr wrap="square" rtlCol="0">
            <a:spAutoFit/>
          </a:bodyPr>
          <a:lstStyle/>
          <a:p>
            <a:pPr algn="r"/>
            <a:r>
              <a:rPr lang="it-IT" dirty="0" err="1">
                <a:cs typeface="Avenir Book"/>
              </a:rPr>
              <a:t>Facts</a:t>
            </a:r>
            <a:r>
              <a:rPr lang="it-IT" dirty="0">
                <a:cs typeface="Avenir Book"/>
              </a:rPr>
              <a:t> &amp; </a:t>
            </a:r>
            <a:r>
              <a:rPr lang="it-IT" dirty="0" err="1">
                <a:cs typeface="Avenir Book"/>
              </a:rPr>
              <a:t>figures</a:t>
            </a:r>
            <a:endParaRPr lang="it-IT" dirty="0">
              <a:cs typeface="Avenir Book"/>
            </a:endParaRPr>
          </a:p>
          <a:p>
            <a:pPr algn="r" defTabSz="521335">
              <a:defRPr/>
            </a:pPr>
            <a:r>
              <a:rPr lang="it-IT" dirty="0">
                <a:latin typeface="Arial Black" panose="020B0A04020102020204" pitchFamily="34" charset="0"/>
              </a:rPr>
              <a:t>FIGURES</a:t>
            </a:r>
            <a:r>
              <a:rPr lang="zh-CN" altLang="en-US" dirty="0">
                <a:latin typeface="Arial Black" panose="020B0A04020102020204" pitchFamily="34" charset="0"/>
              </a:rPr>
              <a:t>市场数据</a:t>
            </a:r>
            <a:endParaRPr lang="it-IT" dirty="0">
              <a:latin typeface="Arial Black" panose="020B0A04020102020204" pitchFamily="34" charset="0"/>
            </a:endParaRPr>
          </a:p>
        </p:txBody>
      </p:sp>
      <p:sp>
        <p:nvSpPr>
          <p:cNvPr id="17" name="CasellaDiTesto 16"/>
          <p:cNvSpPr txBox="1"/>
          <p:nvPr/>
        </p:nvSpPr>
        <p:spPr>
          <a:xfrm>
            <a:off x="3971800" y="576447"/>
            <a:ext cx="4385945" cy="830997"/>
          </a:xfrm>
          <a:prstGeom prst="rect">
            <a:avLst/>
          </a:prstGeom>
          <a:noFill/>
        </p:spPr>
        <p:txBody>
          <a:bodyPr wrap="square" rtlCol="0">
            <a:spAutoFit/>
          </a:bodyPr>
          <a:lstStyle/>
          <a:p>
            <a:pPr algn="ctr"/>
            <a:r>
              <a:rPr lang="en-US" sz="2400" b="1" spc="544" dirty="0">
                <a:cs typeface="Avenir Book"/>
              </a:rPr>
              <a:t>MARKET </a:t>
            </a:r>
            <a:r>
              <a:rPr lang="it-IT" sz="2400" b="1" spc="544" dirty="0">
                <a:cs typeface="Avenir Book"/>
              </a:rPr>
              <a:t>SHARE</a:t>
            </a:r>
          </a:p>
          <a:p>
            <a:pPr algn="ctr"/>
            <a:r>
              <a:rPr lang="zh-CN" altLang="en-US" sz="2400" b="1" spc="544" dirty="0">
                <a:cs typeface="Avenir Book"/>
              </a:rPr>
              <a:t>国内市场</a:t>
            </a:r>
            <a:r>
              <a:rPr lang="en-US" altLang="zh-CN" sz="2400" b="1" spc="544" dirty="0">
                <a:cs typeface="Avenir Book"/>
              </a:rPr>
              <a:t> </a:t>
            </a:r>
            <a:r>
              <a:rPr lang="zh-CN" altLang="en-US" sz="2400" b="1" spc="544" dirty="0">
                <a:cs typeface="Avenir Book"/>
              </a:rPr>
              <a:t>出口 比例</a:t>
            </a:r>
            <a:endParaRPr lang="it-IT" sz="2400" b="1" spc="544" dirty="0">
              <a:cs typeface="Avenir Book"/>
            </a:endParaRPr>
          </a:p>
        </p:txBody>
      </p:sp>
      <p:grpSp>
        <p:nvGrpSpPr>
          <p:cNvPr id="8" name="Gruppo 7"/>
          <p:cNvGrpSpPr/>
          <p:nvPr/>
        </p:nvGrpSpPr>
        <p:grpSpPr>
          <a:xfrm>
            <a:off x="470328" y="260369"/>
            <a:ext cx="2377600" cy="861453"/>
            <a:chOff x="667335" y="461685"/>
            <a:chExt cx="2621964" cy="949991"/>
          </a:xfrm>
        </p:grpSpPr>
        <p:pic>
          <p:nvPicPr>
            <p:cNvPr id="9" name="Immagine 8"/>
            <p:cNvPicPr>
              <a:picLocks noChangeAspect="1"/>
            </p:cNvPicPr>
            <p:nvPr/>
          </p:nvPicPr>
          <p:blipFill>
            <a:blip r:embed="rId2" cstate="print"/>
            <a:stretch>
              <a:fillRect/>
            </a:stretch>
          </p:blipFill>
          <p:spPr>
            <a:xfrm>
              <a:off x="680035" y="461685"/>
              <a:ext cx="2596565" cy="678742"/>
            </a:xfrm>
            <a:prstGeom prst="rect">
              <a:avLst/>
            </a:prstGeom>
          </p:spPr>
        </p:pic>
        <p:sp>
          <p:nvSpPr>
            <p:cNvPr id="10" name="CasellaDiTesto 9"/>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1" name="CasellaDiTesto 10"/>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3" name="Segnaposto numero diapositiva 2"/>
          <p:cNvSpPr>
            <a:spLocks noGrp="1"/>
          </p:cNvSpPr>
          <p:nvPr>
            <p:ph type="sldNum" sz="quarter" idx="12"/>
          </p:nvPr>
        </p:nvSpPr>
        <p:spPr/>
        <p:txBody>
          <a:bodyPr/>
          <a:lstStyle/>
          <a:p>
            <a:fld id="{5E1D6A6C-9BC6-45DC-B988-E4125A4898DB}" type="slidenum">
              <a:rPr lang="en-US" smtClean="0"/>
              <a:t>18</a:t>
            </a:fld>
            <a:endParaRPr lang="en-US"/>
          </a:p>
        </p:txBody>
      </p:sp>
      <p:pic>
        <p:nvPicPr>
          <p:cNvPr id="2" name="Picture 1">
            <a:extLst>
              <a:ext uri="{FF2B5EF4-FFF2-40B4-BE49-F238E27FC236}">
                <a16:creationId xmlns:a16="http://schemas.microsoft.com/office/drawing/2014/main" id="{35EE9089-B4F2-4153-B277-F4E453A83F21}"/>
              </a:ext>
            </a:extLst>
          </p:cNvPr>
          <p:cNvPicPr>
            <a:picLocks noChangeAspect="1"/>
          </p:cNvPicPr>
          <p:nvPr/>
        </p:nvPicPr>
        <p:blipFill rotWithShape="1">
          <a:blip r:embed="rId3"/>
          <a:srcRect l="16630" t="21118" r="16522" b="12296"/>
          <a:stretch/>
        </p:blipFill>
        <p:spPr>
          <a:xfrm>
            <a:off x="4129376" y="3620586"/>
            <a:ext cx="3920448" cy="2195538"/>
          </a:xfrm>
          <a:prstGeom prst="rect">
            <a:avLst/>
          </a:prstGeom>
        </p:spPr>
      </p:pic>
      <p:sp>
        <p:nvSpPr>
          <p:cNvPr id="12" name="Rettangolo 16">
            <a:extLst>
              <a:ext uri="{FF2B5EF4-FFF2-40B4-BE49-F238E27FC236}">
                <a16:creationId xmlns:a16="http://schemas.microsoft.com/office/drawing/2014/main" id="{2AA41873-D809-438F-94E6-DA9B184A7F00}"/>
              </a:ext>
            </a:extLst>
          </p:cNvPr>
          <p:cNvSpPr/>
          <p:nvPr/>
        </p:nvSpPr>
        <p:spPr>
          <a:xfrm>
            <a:off x="4631702" y="2204814"/>
            <a:ext cx="3066139" cy="830997"/>
          </a:xfrm>
          <a:prstGeom prst="rect">
            <a:avLst/>
          </a:prstGeom>
        </p:spPr>
        <p:txBody>
          <a:bodyPr wrap="square">
            <a:spAutoFit/>
          </a:bodyPr>
          <a:lstStyle/>
          <a:p>
            <a:r>
              <a:rPr lang="en-US" sz="2400" b="1" dirty="0">
                <a:solidFill>
                  <a:schemeClr val="bg2">
                    <a:lumMod val="50000"/>
                  </a:schemeClr>
                </a:solidFill>
              </a:rPr>
              <a:t>Capacity: </a:t>
            </a:r>
            <a:r>
              <a:rPr lang="en-US" altLang="zh-CN" sz="2400" dirty="0" smtClean="0">
                <a:solidFill>
                  <a:schemeClr val="bg2">
                    <a:lumMod val="50000"/>
                  </a:schemeClr>
                </a:solidFill>
                <a:sym typeface="Wingdings" panose="05000000000000000000" pitchFamily="2" charset="2"/>
              </a:rPr>
              <a:t>35.000 </a:t>
            </a:r>
            <a:r>
              <a:rPr lang="en-US" altLang="zh-CN" sz="2400" dirty="0">
                <a:solidFill>
                  <a:schemeClr val="bg2">
                    <a:lumMod val="50000"/>
                  </a:schemeClr>
                </a:solidFill>
                <a:sym typeface="Wingdings" panose="05000000000000000000" pitchFamily="2" charset="2"/>
              </a:rPr>
              <a:t>pcs Ring </a:t>
            </a:r>
            <a:r>
              <a:rPr lang="en-US" altLang="zh-CN" sz="2400" dirty="0" smtClean="0">
                <a:solidFill>
                  <a:schemeClr val="bg2">
                    <a:lumMod val="50000"/>
                  </a:schemeClr>
                </a:solidFill>
                <a:sym typeface="Wingdings" panose="05000000000000000000" pitchFamily="2" charset="2"/>
              </a:rPr>
              <a:t>Gears/month</a:t>
            </a:r>
            <a:endParaRPr lang="it-IT" sz="1400" b="1" spc="544" dirty="0">
              <a:cs typeface="Avenir Book"/>
            </a:endParaRPr>
          </a:p>
        </p:txBody>
      </p:sp>
      <p:graphicFrame>
        <p:nvGraphicFramePr>
          <p:cNvPr id="14" name="Grafico 19"/>
          <p:cNvGraphicFramePr/>
          <p:nvPr>
            <p:extLst>
              <p:ext uri="{D42A27DB-BD31-4B8C-83A1-F6EECF244321}">
                <p14:modId xmlns:p14="http://schemas.microsoft.com/office/powerpoint/2010/main" val="4141074507"/>
              </p:ext>
            </p:extLst>
          </p:nvPr>
        </p:nvGraphicFramePr>
        <p:xfrm>
          <a:off x="213672" y="2912700"/>
          <a:ext cx="3632433" cy="3181402"/>
        </p:xfrm>
        <a:graphic>
          <a:graphicData uri="http://schemas.openxmlformats.org/drawingml/2006/chart">
            <c:chart xmlns:c="http://schemas.openxmlformats.org/drawingml/2006/chart" xmlns:r="http://schemas.openxmlformats.org/officeDocument/2006/relationships" r:id="rId4"/>
          </a:graphicData>
        </a:graphic>
      </p:graphicFrame>
      <p:sp>
        <p:nvSpPr>
          <p:cNvPr id="16" name="Rettangolo 16">
            <a:extLst>
              <a:ext uri="{FF2B5EF4-FFF2-40B4-BE49-F238E27FC236}">
                <a16:creationId xmlns:a16="http://schemas.microsoft.com/office/drawing/2014/main" id="{2AA41873-D809-438F-94E6-DA9B184A7F00}"/>
              </a:ext>
            </a:extLst>
          </p:cNvPr>
          <p:cNvSpPr/>
          <p:nvPr/>
        </p:nvSpPr>
        <p:spPr>
          <a:xfrm>
            <a:off x="1195414" y="5562822"/>
            <a:ext cx="2727464" cy="307777"/>
          </a:xfrm>
          <a:prstGeom prst="rect">
            <a:avLst/>
          </a:prstGeom>
        </p:spPr>
        <p:txBody>
          <a:bodyPr wrap="square">
            <a:spAutoFit/>
          </a:bodyPr>
          <a:lstStyle/>
          <a:p>
            <a:r>
              <a:rPr lang="it-IT" sz="1400" b="1" spc="544" dirty="0">
                <a:cs typeface="Avenir Book"/>
              </a:rPr>
              <a:t> </a:t>
            </a:r>
          </a:p>
        </p:txBody>
      </p:sp>
      <p:graphicFrame>
        <p:nvGraphicFramePr>
          <p:cNvPr id="15" name="Grafico 19"/>
          <p:cNvGraphicFramePr/>
          <p:nvPr>
            <p:extLst>
              <p:ext uri="{D42A27DB-BD31-4B8C-83A1-F6EECF244321}">
                <p14:modId xmlns:p14="http://schemas.microsoft.com/office/powerpoint/2010/main" val="299327732"/>
              </p:ext>
            </p:extLst>
          </p:nvPr>
        </p:nvGraphicFramePr>
        <p:xfrm>
          <a:off x="8333095" y="1825008"/>
          <a:ext cx="3548811" cy="32211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79290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3436962580"/>
              </p:ext>
            </p:extLst>
          </p:nvPr>
        </p:nvGraphicFramePr>
        <p:xfrm>
          <a:off x="287447" y="1384247"/>
          <a:ext cx="11459075" cy="5473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asellaDiTesto 8"/>
          <p:cNvSpPr txBox="1"/>
          <p:nvPr/>
        </p:nvSpPr>
        <p:spPr>
          <a:xfrm>
            <a:off x="8753009" y="268571"/>
            <a:ext cx="2993513" cy="804131"/>
          </a:xfrm>
          <a:prstGeom prst="rect">
            <a:avLst/>
          </a:prstGeom>
          <a:noFill/>
        </p:spPr>
        <p:txBody>
          <a:bodyPr wrap="square" rtlCol="0">
            <a:spAutoFit/>
          </a:bodyPr>
          <a:lstStyle/>
          <a:p>
            <a:pPr algn="r"/>
            <a:r>
              <a:rPr lang="it-IT" sz="997" dirty="0">
                <a:cs typeface="Avenir Book"/>
              </a:rPr>
              <a:t>Company </a:t>
            </a:r>
            <a:r>
              <a:rPr lang="en-US" sz="997" dirty="0">
                <a:cs typeface="Avenir Book"/>
              </a:rPr>
              <a:t>introduction</a:t>
            </a:r>
          </a:p>
          <a:p>
            <a:pPr algn="r"/>
            <a:r>
              <a:rPr lang="it-IT" sz="1814" dirty="0">
                <a:latin typeface="Arial Black" panose="020B0A04020102020204" pitchFamily="34" charset="0"/>
                <a:cs typeface="Avenir Book"/>
              </a:rPr>
              <a:t>MISSION AND VISION</a:t>
            </a:r>
          </a:p>
          <a:p>
            <a:pPr algn="r"/>
            <a:r>
              <a:rPr lang="zh-CN" altLang="en-US" sz="1814" b="1" dirty="0">
                <a:cs typeface="Avenir Book"/>
              </a:rPr>
              <a:t>目标和规划</a:t>
            </a:r>
            <a:endParaRPr lang="it-IT" sz="1814" b="1" dirty="0">
              <a:cs typeface="Avenir Book"/>
            </a:endParaRPr>
          </a:p>
        </p:txBody>
      </p:sp>
      <p:grpSp>
        <p:nvGrpSpPr>
          <p:cNvPr id="5" name="Gruppo 4"/>
          <p:cNvGrpSpPr/>
          <p:nvPr/>
        </p:nvGrpSpPr>
        <p:grpSpPr>
          <a:xfrm>
            <a:off x="470328" y="260369"/>
            <a:ext cx="2377600" cy="861453"/>
            <a:chOff x="667335" y="461685"/>
            <a:chExt cx="2621964" cy="949991"/>
          </a:xfrm>
        </p:grpSpPr>
        <p:pic>
          <p:nvPicPr>
            <p:cNvPr id="6" name="Immagine 5"/>
            <p:cNvPicPr>
              <a:picLocks noChangeAspect="1"/>
            </p:cNvPicPr>
            <p:nvPr/>
          </p:nvPicPr>
          <p:blipFill>
            <a:blip r:embed="rId7" cstate="print"/>
            <a:stretch>
              <a:fillRect/>
            </a:stretch>
          </p:blipFill>
          <p:spPr>
            <a:xfrm>
              <a:off x="680035" y="461685"/>
              <a:ext cx="2596565" cy="678742"/>
            </a:xfrm>
            <a:prstGeom prst="rect">
              <a:avLst/>
            </a:prstGeom>
          </p:spPr>
        </p:pic>
        <p:sp>
          <p:nvSpPr>
            <p:cNvPr id="7" name="CasellaDiTesto 6"/>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1" name="CasellaDiTesto 10"/>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3" name="Segnaposto numero diapositiva 2"/>
          <p:cNvSpPr>
            <a:spLocks noGrp="1"/>
          </p:cNvSpPr>
          <p:nvPr>
            <p:ph type="sldNum" sz="quarter" idx="12"/>
          </p:nvPr>
        </p:nvSpPr>
        <p:spPr/>
        <p:txBody>
          <a:bodyPr/>
          <a:lstStyle/>
          <a:p>
            <a:fld id="{5E1D6A6C-9BC6-45DC-B988-E4125A4898DB}" type="slidenum">
              <a:rPr lang="en-US" smtClean="0"/>
              <a:t>19</a:t>
            </a:fld>
            <a:endParaRPr lang="en-US"/>
          </a:p>
        </p:txBody>
      </p:sp>
    </p:spTree>
    <p:extLst>
      <p:ext uri="{BB962C8B-B14F-4D97-AF65-F5344CB8AC3E}">
        <p14:creationId xmlns:p14="http://schemas.microsoft.com/office/powerpoint/2010/main" val="178452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3637341897"/>
              </p:ext>
            </p:extLst>
          </p:nvPr>
        </p:nvGraphicFramePr>
        <p:xfrm>
          <a:off x="1249766" y="1248305"/>
          <a:ext cx="10366977" cy="5245556"/>
        </p:xfrm>
        <a:graphic>
          <a:graphicData uri="http://schemas.openxmlformats.org/drawingml/2006/table">
            <a:tbl>
              <a:tblPr firstRow="1" bandRow="1">
                <a:tableStyleId>{0660B408-B3CF-4A94-85FC-2B1E0A45F4A2}</a:tableStyleId>
              </a:tblPr>
              <a:tblGrid>
                <a:gridCol w="566242">
                  <a:extLst>
                    <a:ext uri="{9D8B030D-6E8A-4147-A177-3AD203B41FA5}">
                      <a16:colId xmlns:a16="http://schemas.microsoft.com/office/drawing/2014/main" val="20000"/>
                    </a:ext>
                  </a:extLst>
                </a:gridCol>
                <a:gridCol w="124490">
                  <a:extLst>
                    <a:ext uri="{9D8B030D-6E8A-4147-A177-3AD203B41FA5}">
                      <a16:colId xmlns:a16="http://schemas.microsoft.com/office/drawing/2014/main" val="20001"/>
                    </a:ext>
                  </a:extLst>
                </a:gridCol>
                <a:gridCol w="9676245">
                  <a:extLst>
                    <a:ext uri="{9D8B030D-6E8A-4147-A177-3AD203B41FA5}">
                      <a16:colId xmlns:a16="http://schemas.microsoft.com/office/drawing/2014/main" val="20002"/>
                    </a:ext>
                  </a:extLst>
                </a:gridCol>
              </a:tblGrid>
              <a:tr h="336278">
                <a:tc>
                  <a:txBody>
                    <a:bodyPr/>
                    <a:lstStyle/>
                    <a:p>
                      <a:pPr algn="ctr"/>
                      <a:endParaRPr lang="it-IT" sz="1600" b="0" i="0" dirty="0">
                        <a:latin typeface="Avenir Book"/>
                        <a:cs typeface="Avenir Book"/>
                      </a:endParaRPr>
                    </a:p>
                  </a:txBody>
                  <a:tcPr marL="32645" marR="32645" marT="32645" marB="32645" anchor="ctr">
                    <a:noFill/>
                  </a:tcPr>
                </a:tc>
                <a:tc>
                  <a:txBody>
                    <a:bodyPr/>
                    <a:lstStyle/>
                    <a:p>
                      <a:pPr algn="ctr"/>
                      <a:endParaRPr lang="it-IT" sz="1600" b="0" i="0" dirty="0">
                        <a:latin typeface="Avenir Book"/>
                        <a:cs typeface="Avenir Book"/>
                      </a:endParaRPr>
                    </a:p>
                  </a:txBody>
                  <a:tcPr marL="32645" marR="32645" marT="32645" marB="32645" anchor="ctr">
                    <a:solidFill>
                      <a:schemeClr val="bg1"/>
                    </a:solidFill>
                  </a:tcPr>
                </a:tc>
                <a:tc>
                  <a:txBody>
                    <a:bodyPr/>
                    <a:lstStyle/>
                    <a:p>
                      <a:pPr algn="ctr"/>
                      <a:endParaRPr lang="it-IT" sz="1600" b="0" i="0" dirty="0">
                        <a:latin typeface="Avenir Book"/>
                        <a:cs typeface="Avenir Book"/>
                      </a:endParaRPr>
                    </a:p>
                  </a:txBody>
                  <a:tcPr marL="32645" marR="32645" marT="32645" marB="32645" anchor="ctr">
                    <a:noFill/>
                  </a:tcPr>
                </a:tc>
                <a:extLst>
                  <a:ext uri="{0D108BD9-81ED-4DB2-BD59-A6C34878D82A}">
                    <a16:rowId xmlns:a16="http://schemas.microsoft.com/office/drawing/2014/main" val="10000"/>
                  </a:ext>
                </a:extLst>
              </a:tr>
              <a:tr h="110651">
                <a:tc>
                  <a:txBody>
                    <a:bodyPr/>
                    <a:lstStyle/>
                    <a:p>
                      <a:pPr algn="ctr"/>
                      <a:endParaRPr lang="it-IT" sz="200" b="0" i="0" dirty="0">
                        <a:latin typeface="Avenir Book"/>
                        <a:cs typeface="Avenir Book"/>
                      </a:endParaRPr>
                    </a:p>
                  </a:txBody>
                  <a:tcPr marL="32645" marR="32645" marT="32645" marB="32645" anchor="ctr">
                    <a:solidFill>
                      <a:srgbClr val="FFFFFF"/>
                    </a:solidFill>
                  </a:tcPr>
                </a:tc>
                <a:tc>
                  <a:txBody>
                    <a:bodyPr/>
                    <a:lstStyle/>
                    <a:p>
                      <a:pPr algn="ctr"/>
                      <a:endParaRPr lang="it-IT" sz="200" b="0" i="0" dirty="0">
                        <a:latin typeface="Avenir Book"/>
                        <a:cs typeface="Avenir Book"/>
                      </a:endParaRPr>
                    </a:p>
                  </a:txBody>
                  <a:tcPr marL="32645" marR="32645" marT="32645" marB="32645" anchor="ctr">
                    <a:solidFill>
                      <a:srgbClr val="FFFFFF"/>
                    </a:solidFill>
                  </a:tcPr>
                </a:tc>
                <a:tc>
                  <a:txBody>
                    <a:bodyPr/>
                    <a:lstStyle/>
                    <a:p>
                      <a:pPr algn="ctr"/>
                      <a:endParaRPr lang="it-IT" sz="200" b="0" i="0" dirty="0">
                        <a:latin typeface="Avenir Book"/>
                        <a:cs typeface="Avenir Book"/>
                      </a:endParaRPr>
                    </a:p>
                  </a:txBody>
                  <a:tcPr marL="32645" marR="32645" marT="32645" marB="32645" anchor="ctr">
                    <a:solidFill>
                      <a:srgbClr val="FFFFFF"/>
                    </a:solidFill>
                  </a:tcPr>
                </a:tc>
                <a:extLst>
                  <a:ext uri="{0D108BD9-81ED-4DB2-BD59-A6C34878D82A}">
                    <a16:rowId xmlns:a16="http://schemas.microsoft.com/office/drawing/2014/main" val="10001"/>
                  </a:ext>
                </a:extLst>
              </a:tr>
              <a:tr h="507518">
                <a:tc>
                  <a:txBody>
                    <a:bodyPr/>
                    <a:lstStyle/>
                    <a:p>
                      <a:pPr algn="ctr"/>
                      <a:r>
                        <a:rPr lang="it-IT" sz="2400" b="0" i="0" dirty="0">
                          <a:solidFill>
                            <a:schemeClr val="tx1"/>
                          </a:solidFill>
                          <a:latin typeface="+mn-lt"/>
                          <a:cs typeface="Avenir Book"/>
                        </a:rPr>
                        <a:t>1</a:t>
                      </a:r>
                    </a:p>
                  </a:txBody>
                  <a:tcPr marL="32645" marR="32645" marT="32645" marB="32645" anchor="ctr">
                    <a:solidFill>
                      <a:srgbClr val="D9D9D9"/>
                    </a:solidFill>
                  </a:tcPr>
                </a:tc>
                <a:tc>
                  <a:txBody>
                    <a:bodyPr/>
                    <a:lstStyle/>
                    <a:p>
                      <a:pPr algn="ctr"/>
                      <a:endParaRPr lang="it-IT" sz="2400" b="0" i="0" dirty="0">
                        <a:latin typeface="+mn-lt"/>
                        <a:cs typeface="Avenir Book"/>
                      </a:endParaRPr>
                    </a:p>
                  </a:txBody>
                  <a:tcPr marL="32645" marR="32645" marT="32645" marB="32645" anchor="ctr">
                    <a:solidFill>
                      <a:schemeClr val="bg1"/>
                    </a:solidFill>
                  </a:tcPr>
                </a:tc>
                <a:tc>
                  <a:txBody>
                    <a:bodyPr/>
                    <a:lstStyle/>
                    <a:p>
                      <a:pPr lvl="0" algn="l"/>
                      <a:r>
                        <a:rPr lang="it-IT" sz="2400" b="1" i="0" dirty="0">
                          <a:solidFill>
                            <a:srgbClr val="000000"/>
                          </a:solidFill>
                          <a:latin typeface="+mn-lt"/>
                          <a:cs typeface="Avenir Book"/>
                        </a:rPr>
                        <a:t>WGT - Company </a:t>
                      </a:r>
                      <a:r>
                        <a:rPr lang="en-US" sz="2400" b="1" i="0" noProof="0" dirty="0">
                          <a:solidFill>
                            <a:srgbClr val="000000"/>
                          </a:solidFill>
                          <a:latin typeface="+mn-lt"/>
                          <a:cs typeface="Avenir Book"/>
                        </a:rPr>
                        <a:t>Introduction</a:t>
                      </a:r>
                      <a:r>
                        <a:rPr lang="zh-CN" altLang="en-US" sz="2400" b="1" i="0" noProof="0" dirty="0">
                          <a:solidFill>
                            <a:srgbClr val="000000"/>
                          </a:solidFill>
                          <a:latin typeface="+mn-lt"/>
                          <a:cs typeface="Avenir Book"/>
                        </a:rPr>
                        <a:t>公司简介</a:t>
                      </a:r>
                      <a:endParaRPr lang="it-IT" altLang="zh-CN" sz="2400" b="1" i="0" noProof="0" dirty="0">
                        <a:solidFill>
                          <a:srgbClr val="000000"/>
                        </a:solidFill>
                        <a:latin typeface="+mn-lt"/>
                        <a:cs typeface="Avenir Book"/>
                      </a:endParaRPr>
                    </a:p>
                  </a:txBody>
                  <a:tcPr marL="32645" marR="32645" marT="32645" marB="32645" anchor="ctr"/>
                </a:tc>
                <a:extLst>
                  <a:ext uri="{0D108BD9-81ED-4DB2-BD59-A6C34878D82A}">
                    <a16:rowId xmlns:a16="http://schemas.microsoft.com/office/drawing/2014/main" val="10002"/>
                  </a:ext>
                </a:extLst>
              </a:tr>
              <a:tr h="411659">
                <a:tc>
                  <a:txBody>
                    <a:bodyPr/>
                    <a:lstStyle/>
                    <a:p>
                      <a:pPr algn="ctr"/>
                      <a:endParaRPr lang="it-IT" sz="200" b="0" i="0" dirty="0">
                        <a:solidFill>
                          <a:schemeClr val="bg2">
                            <a:lumMod val="25000"/>
                          </a:schemeClr>
                        </a:solidFill>
                        <a:latin typeface="Avenir Book"/>
                        <a:cs typeface="Avenir Book"/>
                      </a:endParaRPr>
                    </a:p>
                  </a:txBody>
                  <a:tcPr marL="32645" marR="32645" marT="32645" marB="32645" anchor="ctr">
                    <a:solidFill>
                      <a:srgbClr val="FFFFFF"/>
                    </a:solidFill>
                  </a:tcPr>
                </a:tc>
                <a:tc>
                  <a:txBody>
                    <a:bodyPr/>
                    <a:lstStyle/>
                    <a:p>
                      <a:pPr algn="ctr"/>
                      <a:endParaRPr lang="it-IT" sz="200" b="0" i="0" dirty="0">
                        <a:solidFill>
                          <a:schemeClr val="bg2">
                            <a:lumMod val="25000"/>
                          </a:schemeClr>
                        </a:solidFill>
                        <a:latin typeface="Avenir Book"/>
                        <a:cs typeface="Avenir Book"/>
                      </a:endParaRPr>
                    </a:p>
                  </a:txBody>
                  <a:tcPr marL="32645" marR="32645" marT="32645" marB="32645" anchor="ctr">
                    <a:solidFill>
                      <a:srgbClr val="FFFFFF"/>
                    </a:solidFill>
                  </a:tcPr>
                </a:tc>
                <a:tc>
                  <a:txBody>
                    <a:bodyPr/>
                    <a:lstStyle/>
                    <a:p>
                      <a:pPr algn="ctr"/>
                      <a:endParaRPr lang="it-IT" sz="200" b="0" i="0" dirty="0">
                        <a:solidFill>
                          <a:schemeClr val="bg2">
                            <a:lumMod val="25000"/>
                          </a:schemeClr>
                        </a:solidFill>
                        <a:latin typeface="Avenir Book"/>
                        <a:cs typeface="Avenir Book"/>
                      </a:endParaRPr>
                    </a:p>
                  </a:txBody>
                  <a:tcPr marL="32645" marR="32645" marT="32645" marB="32645" anchor="ctr">
                    <a:solidFill>
                      <a:srgbClr val="FFFFFF"/>
                    </a:solidFill>
                  </a:tcPr>
                </a:tc>
                <a:extLst>
                  <a:ext uri="{0D108BD9-81ED-4DB2-BD59-A6C34878D82A}">
                    <a16:rowId xmlns:a16="http://schemas.microsoft.com/office/drawing/2014/main" val="10003"/>
                  </a:ext>
                </a:extLst>
              </a:tr>
              <a:tr h="336278">
                <a:tc>
                  <a:txBody>
                    <a:bodyPr/>
                    <a:lstStyle/>
                    <a:p>
                      <a:pPr algn="ctr"/>
                      <a:r>
                        <a:rPr lang="it-IT" sz="2400" b="0" i="0" dirty="0">
                          <a:solidFill>
                            <a:schemeClr val="bg2">
                              <a:lumMod val="25000"/>
                            </a:schemeClr>
                          </a:solidFill>
                          <a:latin typeface="+mj-lt"/>
                          <a:cs typeface="Avenir Book"/>
                        </a:rPr>
                        <a:t>2</a:t>
                      </a:r>
                    </a:p>
                  </a:txBody>
                  <a:tcPr marL="32645" marR="32645" marT="32645" marB="32645" anchor="ctr">
                    <a:solidFill>
                      <a:srgbClr val="D9D9D9"/>
                    </a:solidFill>
                  </a:tcPr>
                </a:tc>
                <a:tc>
                  <a:txBody>
                    <a:bodyPr/>
                    <a:lstStyle/>
                    <a:p>
                      <a:pPr algn="ctr"/>
                      <a:endParaRPr lang="it-IT" sz="1300" b="0" i="0" dirty="0">
                        <a:solidFill>
                          <a:schemeClr val="bg2">
                            <a:lumMod val="25000"/>
                          </a:schemeClr>
                        </a:solidFill>
                        <a:latin typeface="+mj-lt"/>
                        <a:cs typeface="Avenir Book"/>
                      </a:endParaRPr>
                    </a:p>
                  </a:txBody>
                  <a:tcPr marL="32645" marR="32645" marT="32645" marB="32645" anchor="ctr">
                    <a:solidFill>
                      <a:schemeClr val="bg1"/>
                    </a:solidFill>
                  </a:tcPr>
                </a:tc>
                <a:tc>
                  <a:txBody>
                    <a:bodyPr/>
                    <a:lstStyle/>
                    <a:p>
                      <a:pPr marL="0" marR="0" indent="0" algn="l" defTabSz="521335" rtl="0" eaLnBrk="1" fontAlgn="auto" latinLnBrk="0" hangingPunct="1">
                        <a:lnSpc>
                          <a:spcPct val="100000"/>
                        </a:lnSpc>
                        <a:spcBef>
                          <a:spcPts val="0"/>
                        </a:spcBef>
                        <a:spcAft>
                          <a:spcPts val="0"/>
                        </a:spcAft>
                        <a:buClrTx/>
                        <a:buSzTx/>
                        <a:buFontTx/>
                        <a:buNone/>
                        <a:defRPr/>
                      </a:pPr>
                      <a:r>
                        <a:rPr lang="it-IT" sz="2400" b="1" i="0" dirty="0" smtClean="0">
                          <a:solidFill>
                            <a:schemeClr val="bg2">
                              <a:lumMod val="25000"/>
                            </a:schemeClr>
                          </a:solidFill>
                          <a:latin typeface="+mj-lt"/>
                          <a:cs typeface="Avenir Book"/>
                        </a:rPr>
                        <a:t>Company overview &amp; History</a:t>
                      </a:r>
                      <a:r>
                        <a:rPr lang="zh-CN" altLang="en-US" sz="2400" b="1" i="0" dirty="0" smtClean="0">
                          <a:solidFill>
                            <a:schemeClr val="bg2">
                              <a:lumMod val="25000"/>
                            </a:schemeClr>
                          </a:solidFill>
                          <a:latin typeface="+mj-lt"/>
                          <a:cs typeface="Avenir Book"/>
                        </a:rPr>
                        <a:t>公司概况和历史</a:t>
                      </a:r>
                      <a:endParaRPr lang="it-IT" sz="2400" b="1" i="0" dirty="0">
                        <a:solidFill>
                          <a:schemeClr val="bg2">
                            <a:lumMod val="25000"/>
                          </a:schemeClr>
                        </a:solidFill>
                        <a:latin typeface="+mj-lt"/>
                        <a:cs typeface="Avenir Book"/>
                      </a:endParaRPr>
                    </a:p>
                  </a:txBody>
                  <a:tcPr marL="32645" marR="32645" marT="32645" marB="32645" anchor="ctr"/>
                </a:tc>
                <a:extLst>
                  <a:ext uri="{0D108BD9-81ED-4DB2-BD59-A6C34878D82A}">
                    <a16:rowId xmlns:a16="http://schemas.microsoft.com/office/drawing/2014/main" val="10004"/>
                  </a:ext>
                </a:extLst>
              </a:tr>
              <a:tr h="277288">
                <a:tc>
                  <a:txBody>
                    <a:bodyPr/>
                    <a:lstStyle/>
                    <a:p>
                      <a:pPr algn="ctr"/>
                      <a:endParaRPr lang="it-IT" sz="2400" b="0" i="0" dirty="0">
                        <a:solidFill>
                          <a:schemeClr val="bg2">
                            <a:lumMod val="25000"/>
                          </a:schemeClr>
                        </a:solidFill>
                        <a:latin typeface="+mj-lt"/>
                        <a:cs typeface="Avenir Book"/>
                      </a:endParaRPr>
                    </a:p>
                  </a:txBody>
                  <a:tcPr marL="32645" marR="32645" marT="32645" marB="32645" anchor="ctr">
                    <a:solidFill>
                      <a:srgbClr val="FFFFFF"/>
                    </a:solidFill>
                  </a:tcPr>
                </a:tc>
                <a:tc>
                  <a:txBody>
                    <a:bodyPr/>
                    <a:lstStyle/>
                    <a:p>
                      <a:pPr algn="ctr"/>
                      <a:endParaRPr lang="it-IT" sz="200" b="0" i="0" dirty="0">
                        <a:solidFill>
                          <a:schemeClr val="bg2">
                            <a:lumMod val="25000"/>
                          </a:schemeClr>
                        </a:solidFill>
                        <a:latin typeface="+mj-lt"/>
                        <a:cs typeface="Avenir Book"/>
                      </a:endParaRPr>
                    </a:p>
                  </a:txBody>
                  <a:tcPr marL="32645" marR="32645" marT="32645" marB="32645" anchor="ctr">
                    <a:solidFill>
                      <a:srgbClr val="FFFFFF"/>
                    </a:solidFill>
                  </a:tcPr>
                </a:tc>
                <a:tc>
                  <a:txBody>
                    <a:bodyPr/>
                    <a:lstStyle/>
                    <a:p>
                      <a:pPr algn="ctr"/>
                      <a:endParaRPr lang="it-IT" sz="2400" b="0" i="0" dirty="0">
                        <a:solidFill>
                          <a:schemeClr val="bg2">
                            <a:lumMod val="25000"/>
                          </a:schemeClr>
                        </a:solidFill>
                        <a:latin typeface="+mj-lt"/>
                        <a:cs typeface="Avenir Book"/>
                      </a:endParaRPr>
                    </a:p>
                  </a:txBody>
                  <a:tcPr marL="32645" marR="32645" marT="32645" marB="32645" anchor="ctr">
                    <a:solidFill>
                      <a:srgbClr val="FFFFFF"/>
                    </a:solidFill>
                  </a:tcPr>
                </a:tc>
                <a:extLst>
                  <a:ext uri="{0D108BD9-81ED-4DB2-BD59-A6C34878D82A}">
                    <a16:rowId xmlns:a16="http://schemas.microsoft.com/office/drawing/2014/main" val="10005"/>
                  </a:ext>
                </a:extLst>
              </a:tr>
              <a:tr h="336278">
                <a:tc>
                  <a:txBody>
                    <a:bodyPr/>
                    <a:lstStyle/>
                    <a:p>
                      <a:pPr algn="ctr"/>
                      <a:r>
                        <a:rPr lang="it-IT" sz="2400" b="0" i="0" dirty="0">
                          <a:solidFill>
                            <a:schemeClr val="bg2">
                              <a:lumMod val="25000"/>
                            </a:schemeClr>
                          </a:solidFill>
                          <a:latin typeface="+mj-lt"/>
                          <a:cs typeface="Avenir Book"/>
                        </a:rPr>
                        <a:t>3</a:t>
                      </a:r>
                    </a:p>
                  </a:txBody>
                  <a:tcPr marL="32645" marR="32645" marT="32645" marB="32645" anchor="ctr">
                    <a:solidFill>
                      <a:srgbClr val="D9D9D9"/>
                    </a:solidFill>
                  </a:tcPr>
                </a:tc>
                <a:tc>
                  <a:txBody>
                    <a:bodyPr/>
                    <a:lstStyle/>
                    <a:p>
                      <a:pPr algn="ctr"/>
                      <a:endParaRPr lang="it-IT" sz="1300" b="0" i="0" dirty="0">
                        <a:solidFill>
                          <a:schemeClr val="bg2">
                            <a:lumMod val="25000"/>
                          </a:schemeClr>
                        </a:solidFill>
                        <a:latin typeface="+mj-lt"/>
                        <a:cs typeface="Avenir Book"/>
                      </a:endParaRPr>
                    </a:p>
                  </a:txBody>
                  <a:tcPr marL="32645" marR="32645" marT="32645" marB="32645" anchor="ctr">
                    <a:solidFill>
                      <a:schemeClr val="bg1"/>
                    </a:solidFill>
                  </a:tcPr>
                </a:tc>
                <a:tc>
                  <a:txBody>
                    <a:bodyPr/>
                    <a:lstStyle/>
                    <a:p>
                      <a:pPr marL="0" marR="0" indent="0" algn="l" defTabSz="521335" rtl="0" eaLnBrk="1" fontAlgn="auto" latinLnBrk="0" hangingPunct="1">
                        <a:lnSpc>
                          <a:spcPct val="100000"/>
                        </a:lnSpc>
                        <a:spcBef>
                          <a:spcPts val="0"/>
                        </a:spcBef>
                        <a:spcAft>
                          <a:spcPts val="0"/>
                        </a:spcAft>
                        <a:buClrTx/>
                        <a:buSzTx/>
                        <a:buFontTx/>
                        <a:buNone/>
                        <a:tabLst/>
                        <a:defRPr/>
                      </a:pPr>
                      <a:r>
                        <a:rPr lang="it-IT" sz="2400" b="1" i="0" kern="1200" dirty="0" smtClean="0">
                          <a:solidFill>
                            <a:schemeClr val="bg2">
                              <a:lumMod val="25000"/>
                            </a:schemeClr>
                          </a:solidFill>
                          <a:latin typeface="+mn-lt"/>
                          <a:ea typeface="+mn-ea"/>
                          <a:cs typeface="Avenir Book"/>
                        </a:rPr>
                        <a:t>Products and Markets  </a:t>
                      </a:r>
                      <a:r>
                        <a:rPr lang="zh-CN" altLang="en-US" sz="2400" b="1" i="0" kern="1200" dirty="0" smtClean="0">
                          <a:solidFill>
                            <a:schemeClr val="bg2">
                              <a:lumMod val="25000"/>
                            </a:schemeClr>
                          </a:solidFill>
                          <a:latin typeface="+mn-lt"/>
                          <a:ea typeface="+mn-ea"/>
                          <a:cs typeface="Avenir Book"/>
                        </a:rPr>
                        <a:t>产品和市场</a:t>
                      </a:r>
                      <a:endParaRPr lang="it-IT" sz="2400" b="1" i="0" dirty="0">
                        <a:solidFill>
                          <a:schemeClr val="bg2">
                            <a:lumMod val="25000"/>
                          </a:schemeClr>
                        </a:solidFill>
                        <a:latin typeface="+mj-lt"/>
                        <a:cs typeface="Avenir Book"/>
                      </a:endParaRPr>
                    </a:p>
                  </a:txBody>
                  <a:tcPr marL="32645" marR="32645" marT="32645" marB="32645" anchor="ctr"/>
                </a:tc>
                <a:extLst>
                  <a:ext uri="{0D108BD9-81ED-4DB2-BD59-A6C34878D82A}">
                    <a16:rowId xmlns:a16="http://schemas.microsoft.com/office/drawing/2014/main" val="10006"/>
                  </a:ext>
                </a:extLst>
              </a:tr>
              <a:tr h="92929">
                <a:tc>
                  <a:txBody>
                    <a:bodyPr/>
                    <a:lstStyle/>
                    <a:p>
                      <a:pPr algn="ctr"/>
                      <a:endParaRPr lang="it-IT" sz="2400" b="0" i="0" dirty="0">
                        <a:solidFill>
                          <a:schemeClr val="bg2">
                            <a:lumMod val="25000"/>
                          </a:schemeClr>
                        </a:solidFill>
                        <a:latin typeface="+mj-lt"/>
                        <a:cs typeface="Avenir Book"/>
                      </a:endParaRPr>
                    </a:p>
                  </a:txBody>
                  <a:tcPr marL="32645" marR="32645" marT="32645" marB="32645" anchor="ctr">
                    <a:solidFill>
                      <a:srgbClr val="FFFFFF"/>
                    </a:solidFill>
                  </a:tcPr>
                </a:tc>
                <a:tc>
                  <a:txBody>
                    <a:bodyPr/>
                    <a:lstStyle/>
                    <a:p>
                      <a:pPr algn="ctr"/>
                      <a:endParaRPr lang="it-IT" sz="200" b="0" i="0" dirty="0">
                        <a:solidFill>
                          <a:schemeClr val="bg2">
                            <a:lumMod val="25000"/>
                          </a:schemeClr>
                        </a:solidFill>
                        <a:latin typeface="+mj-lt"/>
                        <a:cs typeface="Avenir Book"/>
                      </a:endParaRPr>
                    </a:p>
                  </a:txBody>
                  <a:tcPr marL="32645" marR="32645" marT="32645" marB="32645" anchor="ctr">
                    <a:solidFill>
                      <a:srgbClr val="FFFFFF"/>
                    </a:solidFill>
                  </a:tcPr>
                </a:tc>
                <a:tc>
                  <a:txBody>
                    <a:bodyPr/>
                    <a:lstStyle/>
                    <a:p>
                      <a:pPr algn="ctr"/>
                      <a:endParaRPr lang="it-IT" sz="2400" b="0" i="0" dirty="0">
                        <a:solidFill>
                          <a:schemeClr val="bg2">
                            <a:lumMod val="25000"/>
                          </a:schemeClr>
                        </a:solidFill>
                        <a:latin typeface="+mj-lt"/>
                        <a:cs typeface="Avenir Book"/>
                      </a:endParaRPr>
                    </a:p>
                  </a:txBody>
                  <a:tcPr marL="32645" marR="32645" marT="32645" marB="32645" anchor="ctr">
                    <a:solidFill>
                      <a:srgbClr val="FFFFFF"/>
                    </a:solidFill>
                  </a:tcPr>
                </a:tc>
                <a:extLst>
                  <a:ext uri="{0D108BD9-81ED-4DB2-BD59-A6C34878D82A}">
                    <a16:rowId xmlns:a16="http://schemas.microsoft.com/office/drawing/2014/main" val="10007"/>
                  </a:ext>
                </a:extLst>
              </a:tr>
              <a:tr h="336278">
                <a:tc>
                  <a:txBody>
                    <a:bodyPr/>
                    <a:lstStyle/>
                    <a:p>
                      <a:pPr algn="ctr"/>
                      <a:r>
                        <a:rPr lang="it-IT" sz="2400" b="0" i="0" dirty="0">
                          <a:solidFill>
                            <a:schemeClr val="bg2">
                              <a:lumMod val="25000"/>
                            </a:schemeClr>
                          </a:solidFill>
                          <a:latin typeface="+mj-lt"/>
                          <a:cs typeface="Avenir Book"/>
                        </a:rPr>
                        <a:t>4</a:t>
                      </a:r>
                    </a:p>
                  </a:txBody>
                  <a:tcPr marL="32645" marR="32645" marT="32645" marB="32645" anchor="ctr">
                    <a:solidFill>
                      <a:srgbClr val="D9D9D9"/>
                    </a:solidFill>
                  </a:tcPr>
                </a:tc>
                <a:tc>
                  <a:txBody>
                    <a:bodyPr/>
                    <a:lstStyle/>
                    <a:p>
                      <a:pPr algn="ctr"/>
                      <a:endParaRPr lang="it-IT" sz="1300" b="0" i="0" dirty="0">
                        <a:solidFill>
                          <a:schemeClr val="bg2">
                            <a:lumMod val="25000"/>
                          </a:schemeClr>
                        </a:solidFill>
                        <a:latin typeface="+mj-lt"/>
                        <a:cs typeface="Avenir Book"/>
                      </a:endParaRPr>
                    </a:p>
                  </a:txBody>
                  <a:tcPr marL="32645" marR="32645" marT="32645" marB="32645" anchor="ctr">
                    <a:solidFill>
                      <a:schemeClr val="bg1"/>
                    </a:solidFill>
                  </a:tcPr>
                </a:tc>
                <a:tc>
                  <a:txBody>
                    <a:bodyPr/>
                    <a:lstStyle/>
                    <a:p>
                      <a:pPr marL="0" marR="0" indent="0" algn="l" defTabSz="521335" rtl="0" eaLnBrk="1" fontAlgn="auto" latinLnBrk="0" hangingPunct="1">
                        <a:lnSpc>
                          <a:spcPct val="100000"/>
                        </a:lnSpc>
                        <a:spcBef>
                          <a:spcPts val="0"/>
                        </a:spcBef>
                        <a:spcAft>
                          <a:spcPts val="0"/>
                        </a:spcAft>
                        <a:buClrTx/>
                        <a:buSzTx/>
                        <a:buFontTx/>
                        <a:buNone/>
                        <a:tabLst/>
                        <a:defRPr/>
                      </a:pPr>
                      <a:r>
                        <a:rPr lang="it-IT" sz="2400" b="1" i="0" kern="1200" dirty="0" smtClean="0">
                          <a:solidFill>
                            <a:schemeClr val="bg2">
                              <a:lumMod val="25000"/>
                            </a:schemeClr>
                          </a:solidFill>
                          <a:latin typeface="+mn-lt"/>
                          <a:ea typeface="+mn-ea"/>
                          <a:cs typeface="Avenir Book"/>
                        </a:rPr>
                        <a:t>Manufacturing Capability </a:t>
                      </a:r>
                      <a:r>
                        <a:rPr lang="zh-CN" altLang="en-US" sz="2400" b="1" i="0" kern="1200" dirty="0" smtClean="0">
                          <a:solidFill>
                            <a:schemeClr val="bg2">
                              <a:lumMod val="25000"/>
                            </a:schemeClr>
                          </a:solidFill>
                          <a:latin typeface="+mn-lt"/>
                          <a:ea typeface="+mn-ea"/>
                          <a:cs typeface="Avenir Book"/>
                        </a:rPr>
                        <a:t>生产能力</a:t>
                      </a:r>
                      <a:endParaRPr lang="it-IT" sz="2400" b="1" i="0" dirty="0">
                        <a:solidFill>
                          <a:schemeClr val="bg2">
                            <a:lumMod val="25000"/>
                          </a:schemeClr>
                        </a:solidFill>
                        <a:latin typeface="+mj-lt"/>
                        <a:cs typeface="Avenir Book"/>
                      </a:endParaRPr>
                    </a:p>
                  </a:txBody>
                  <a:tcPr marL="32645" marR="32645" marT="32645" marB="32645" anchor="ctr"/>
                </a:tc>
                <a:extLst>
                  <a:ext uri="{0D108BD9-81ED-4DB2-BD59-A6C34878D82A}">
                    <a16:rowId xmlns:a16="http://schemas.microsoft.com/office/drawing/2014/main" val="10008"/>
                  </a:ext>
                </a:extLst>
              </a:tr>
              <a:tr h="92929">
                <a:tc>
                  <a:txBody>
                    <a:bodyPr/>
                    <a:lstStyle/>
                    <a:p>
                      <a:pPr algn="ctr"/>
                      <a:endParaRPr lang="it-IT" sz="2400" b="0" i="0" dirty="0">
                        <a:solidFill>
                          <a:schemeClr val="bg2">
                            <a:lumMod val="25000"/>
                          </a:schemeClr>
                        </a:solidFill>
                        <a:latin typeface="+mj-lt"/>
                        <a:cs typeface="Avenir Book"/>
                      </a:endParaRPr>
                    </a:p>
                  </a:txBody>
                  <a:tcPr marL="32645" marR="32645" marT="32645" marB="32645" anchor="ctr">
                    <a:solidFill>
                      <a:srgbClr val="FFFFFF"/>
                    </a:solidFill>
                  </a:tcPr>
                </a:tc>
                <a:tc>
                  <a:txBody>
                    <a:bodyPr/>
                    <a:lstStyle/>
                    <a:p>
                      <a:pPr algn="ctr"/>
                      <a:endParaRPr lang="it-IT" sz="200" b="0" i="0" dirty="0">
                        <a:solidFill>
                          <a:schemeClr val="bg2">
                            <a:lumMod val="25000"/>
                          </a:schemeClr>
                        </a:solidFill>
                        <a:latin typeface="+mj-lt"/>
                        <a:cs typeface="Avenir Book"/>
                      </a:endParaRPr>
                    </a:p>
                  </a:txBody>
                  <a:tcPr marL="32645" marR="32645" marT="32645" marB="32645" anchor="ctr">
                    <a:solidFill>
                      <a:srgbClr val="FFFFFF"/>
                    </a:solidFill>
                  </a:tcPr>
                </a:tc>
                <a:tc>
                  <a:txBody>
                    <a:bodyPr/>
                    <a:lstStyle/>
                    <a:p>
                      <a:pPr marL="0" marR="0" indent="0" algn="l" defTabSz="521335" rtl="0" eaLnBrk="1" fontAlgn="auto" latinLnBrk="0" hangingPunct="1">
                        <a:lnSpc>
                          <a:spcPct val="100000"/>
                        </a:lnSpc>
                        <a:spcBef>
                          <a:spcPts val="0"/>
                        </a:spcBef>
                        <a:spcAft>
                          <a:spcPts val="0"/>
                        </a:spcAft>
                        <a:buClrTx/>
                        <a:buSzTx/>
                        <a:buFontTx/>
                        <a:buNone/>
                        <a:defRPr/>
                      </a:pPr>
                      <a:endParaRPr lang="it-IT" sz="2400" b="1" i="0" dirty="0">
                        <a:solidFill>
                          <a:schemeClr val="bg2">
                            <a:lumMod val="25000"/>
                          </a:schemeClr>
                        </a:solidFill>
                        <a:latin typeface="+mj-lt"/>
                        <a:cs typeface="Avenir Book"/>
                      </a:endParaRPr>
                    </a:p>
                  </a:txBody>
                  <a:tcPr marL="32645" marR="32645" marT="32645" marB="32645" anchor="ctr">
                    <a:solidFill>
                      <a:srgbClr val="FFFFFF"/>
                    </a:solidFill>
                  </a:tcPr>
                </a:tc>
                <a:extLst>
                  <a:ext uri="{0D108BD9-81ED-4DB2-BD59-A6C34878D82A}">
                    <a16:rowId xmlns:a16="http://schemas.microsoft.com/office/drawing/2014/main" val="10009"/>
                  </a:ext>
                </a:extLst>
              </a:tr>
              <a:tr h="336278">
                <a:tc>
                  <a:txBody>
                    <a:bodyPr/>
                    <a:lstStyle/>
                    <a:p>
                      <a:pPr algn="ctr"/>
                      <a:r>
                        <a:rPr lang="it-IT" sz="2400" b="0" i="0" dirty="0">
                          <a:solidFill>
                            <a:schemeClr val="bg2">
                              <a:lumMod val="25000"/>
                            </a:schemeClr>
                          </a:solidFill>
                          <a:latin typeface="+mj-lt"/>
                          <a:cs typeface="Avenir Book"/>
                        </a:rPr>
                        <a:t>5</a:t>
                      </a:r>
                    </a:p>
                  </a:txBody>
                  <a:tcPr marL="32645" marR="32645" marT="32645" marB="32645" anchor="ctr">
                    <a:solidFill>
                      <a:srgbClr val="D9D9D9"/>
                    </a:solidFill>
                  </a:tcPr>
                </a:tc>
                <a:tc>
                  <a:txBody>
                    <a:bodyPr/>
                    <a:lstStyle/>
                    <a:p>
                      <a:pPr algn="ctr"/>
                      <a:endParaRPr lang="it-IT" sz="1300" b="0" i="0" dirty="0">
                        <a:solidFill>
                          <a:schemeClr val="bg2">
                            <a:lumMod val="25000"/>
                          </a:schemeClr>
                        </a:solidFill>
                        <a:latin typeface="+mj-lt"/>
                        <a:cs typeface="Avenir Book"/>
                      </a:endParaRPr>
                    </a:p>
                  </a:txBody>
                  <a:tcPr marL="32645" marR="32645" marT="32645" marB="32645" anchor="ctr">
                    <a:solidFill>
                      <a:schemeClr val="bg1"/>
                    </a:solidFill>
                  </a:tcPr>
                </a:tc>
                <a:tc>
                  <a:txBody>
                    <a:bodyPr/>
                    <a:lstStyle/>
                    <a:p>
                      <a:pPr marL="0" marR="0" indent="0" algn="l" defTabSz="521335" rtl="0" eaLnBrk="1" fontAlgn="auto" latinLnBrk="0" hangingPunct="1">
                        <a:lnSpc>
                          <a:spcPct val="100000"/>
                        </a:lnSpc>
                        <a:spcBef>
                          <a:spcPts val="0"/>
                        </a:spcBef>
                        <a:spcAft>
                          <a:spcPts val="0"/>
                        </a:spcAft>
                        <a:buClrTx/>
                        <a:buSzTx/>
                        <a:buFontTx/>
                        <a:buNone/>
                        <a:tabLst/>
                        <a:defRPr/>
                      </a:pPr>
                      <a:r>
                        <a:rPr lang="it-IT" sz="2400" b="1" i="0" kern="1200" dirty="0" smtClean="0">
                          <a:solidFill>
                            <a:schemeClr val="bg2">
                              <a:lumMod val="25000"/>
                            </a:schemeClr>
                          </a:solidFill>
                          <a:latin typeface="+mn-lt"/>
                          <a:ea typeface="+mn-ea"/>
                          <a:cs typeface="Avenir Book"/>
                        </a:rPr>
                        <a:t>Facts &amp; Figures  </a:t>
                      </a:r>
                      <a:r>
                        <a:rPr lang="zh-CN" altLang="en-US" sz="2400" b="1" i="0" kern="1200" dirty="0" smtClean="0">
                          <a:solidFill>
                            <a:schemeClr val="bg2">
                              <a:lumMod val="25000"/>
                            </a:schemeClr>
                          </a:solidFill>
                          <a:latin typeface="+mn-lt"/>
                          <a:ea typeface="+mn-ea"/>
                          <a:cs typeface="Avenir Book"/>
                        </a:rPr>
                        <a:t>重要数据</a:t>
                      </a:r>
                      <a:endParaRPr lang="it-IT" sz="2400" b="1" i="0" dirty="0">
                        <a:solidFill>
                          <a:schemeClr val="bg2">
                            <a:lumMod val="25000"/>
                          </a:schemeClr>
                        </a:solidFill>
                        <a:latin typeface="+mj-lt"/>
                        <a:cs typeface="Avenir Book"/>
                      </a:endParaRPr>
                    </a:p>
                  </a:txBody>
                  <a:tcPr marL="32645" marR="32645" marT="32645" marB="32645" anchor="ctr"/>
                </a:tc>
                <a:extLst>
                  <a:ext uri="{0D108BD9-81ED-4DB2-BD59-A6C34878D82A}">
                    <a16:rowId xmlns:a16="http://schemas.microsoft.com/office/drawing/2014/main" val="10010"/>
                  </a:ext>
                </a:extLst>
              </a:tr>
              <a:tr h="92929">
                <a:tc>
                  <a:txBody>
                    <a:bodyPr/>
                    <a:lstStyle/>
                    <a:p>
                      <a:pPr algn="ctr"/>
                      <a:endParaRPr lang="it-IT" sz="2400" b="0" i="0" dirty="0">
                        <a:solidFill>
                          <a:schemeClr val="bg2">
                            <a:lumMod val="25000"/>
                          </a:schemeClr>
                        </a:solidFill>
                        <a:latin typeface="+mj-lt"/>
                        <a:cs typeface="Avenir Book"/>
                      </a:endParaRPr>
                    </a:p>
                  </a:txBody>
                  <a:tcPr marL="32645" marR="32645" marT="32645" marB="32645" anchor="ctr">
                    <a:solidFill>
                      <a:schemeClr val="bg1"/>
                    </a:solidFill>
                  </a:tcPr>
                </a:tc>
                <a:tc>
                  <a:txBody>
                    <a:bodyPr/>
                    <a:lstStyle/>
                    <a:p>
                      <a:pPr algn="ctr"/>
                      <a:endParaRPr lang="it-IT" sz="200" b="0" i="0" dirty="0">
                        <a:solidFill>
                          <a:schemeClr val="bg2">
                            <a:lumMod val="25000"/>
                          </a:schemeClr>
                        </a:solidFill>
                        <a:latin typeface="+mj-lt"/>
                        <a:cs typeface="Avenir Book"/>
                      </a:endParaRPr>
                    </a:p>
                  </a:txBody>
                  <a:tcPr marL="32645" marR="32645" marT="32645" marB="32645" anchor="ctr">
                    <a:solidFill>
                      <a:schemeClr val="bg1"/>
                    </a:solidFill>
                  </a:tcPr>
                </a:tc>
                <a:tc>
                  <a:txBody>
                    <a:bodyPr/>
                    <a:lstStyle/>
                    <a:p>
                      <a:pPr marL="0" marR="0" indent="0" algn="l" defTabSz="521335" rtl="0" eaLnBrk="1" fontAlgn="auto" latinLnBrk="0" hangingPunct="1">
                        <a:lnSpc>
                          <a:spcPct val="100000"/>
                        </a:lnSpc>
                        <a:spcBef>
                          <a:spcPts val="0"/>
                        </a:spcBef>
                        <a:spcAft>
                          <a:spcPts val="0"/>
                        </a:spcAft>
                        <a:buClrTx/>
                        <a:buSzTx/>
                        <a:buFontTx/>
                        <a:buNone/>
                        <a:defRPr/>
                      </a:pPr>
                      <a:endParaRPr lang="it-IT" sz="2400" b="1" i="0" dirty="0">
                        <a:solidFill>
                          <a:schemeClr val="bg2">
                            <a:lumMod val="25000"/>
                          </a:schemeClr>
                        </a:solidFill>
                        <a:latin typeface="+mj-lt"/>
                        <a:cs typeface="Avenir Book"/>
                      </a:endParaRPr>
                    </a:p>
                  </a:txBody>
                  <a:tcPr marL="32645" marR="32645" marT="32645" marB="32645" anchor="ctr">
                    <a:solidFill>
                      <a:schemeClr val="bg1"/>
                    </a:solidFill>
                  </a:tcPr>
                </a:tc>
                <a:extLst>
                  <a:ext uri="{0D108BD9-81ED-4DB2-BD59-A6C34878D82A}">
                    <a16:rowId xmlns:a16="http://schemas.microsoft.com/office/drawing/2014/main" val="10011"/>
                  </a:ext>
                </a:extLst>
              </a:tr>
              <a:tr h="336278">
                <a:tc>
                  <a:txBody>
                    <a:bodyPr/>
                    <a:lstStyle/>
                    <a:p>
                      <a:pPr algn="ctr"/>
                      <a:r>
                        <a:rPr lang="it-IT" sz="2400" b="0" i="0" dirty="0">
                          <a:solidFill>
                            <a:schemeClr val="bg2">
                              <a:lumMod val="25000"/>
                            </a:schemeClr>
                          </a:solidFill>
                          <a:latin typeface="+mj-lt"/>
                          <a:cs typeface="Avenir Book"/>
                        </a:rPr>
                        <a:t>6</a:t>
                      </a:r>
                    </a:p>
                  </a:txBody>
                  <a:tcPr marL="32645" marR="32645" marT="32645" marB="32645" anchor="ctr">
                    <a:solidFill>
                      <a:srgbClr val="D9D9D9"/>
                    </a:solidFill>
                  </a:tcPr>
                </a:tc>
                <a:tc>
                  <a:txBody>
                    <a:bodyPr/>
                    <a:lstStyle/>
                    <a:p>
                      <a:pPr algn="ctr"/>
                      <a:endParaRPr lang="it-IT" sz="1300" b="0" i="0" dirty="0">
                        <a:solidFill>
                          <a:schemeClr val="bg2">
                            <a:lumMod val="25000"/>
                          </a:schemeClr>
                        </a:solidFill>
                        <a:latin typeface="+mj-lt"/>
                        <a:cs typeface="Avenir Book"/>
                      </a:endParaRPr>
                    </a:p>
                  </a:txBody>
                  <a:tcPr marL="32645" marR="32645" marT="32645" marB="32645" anchor="ctr">
                    <a:solidFill>
                      <a:schemeClr val="bg1"/>
                    </a:solidFill>
                  </a:tcPr>
                </a:tc>
                <a:tc>
                  <a:txBody>
                    <a:bodyPr/>
                    <a:lstStyle/>
                    <a:p>
                      <a:pPr marL="0" marR="0" indent="0" algn="l" defTabSz="521335" rtl="0" eaLnBrk="1" fontAlgn="auto" latinLnBrk="0" hangingPunct="1">
                        <a:lnSpc>
                          <a:spcPct val="100000"/>
                        </a:lnSpc>
                        <a:spcBef>
                          <a:spcPts val="0"/>
                        </a:spcBef>
                        <a:spcAft>
                          <a:spcPts val="0"/>
                        </a:spcAft>
                        <a:buClrTx/>
                        <a:buSzTx/>
                        <a:buFontTx/>
                        <a:buNone/>
                        <a:defRPr/>
                      </a:pPr>
                      <a:r>
                        <a:rPr lang="it-IT" sz="2400" b="1" i="0" dirty="0">
                          <a:solidFill>
                            <a:schemeClr val="bg2">
                              <a:lumMod val="25000"/>
                            </a:schemeClr>
                          </a:solidFill>
                          <a:latin typeface="+mj-lt"/>
                          <a:cs typeface="Avenir Book"/>
                        </a:rPr>
                        <a:t>Contacts </a:t>
                      </a:r>
                      <a:r>
                        <a:rPr lang="zh-CN" altLang="en-US" sz="2400" b="1" i="0" dirty="0">
                          <a:solidFill>
                            <a:schemeClr val="bg2">
                              <a:lumMod val="25000"/>
                            </a:schemeClr>
                          </a:solidFill>
                          <a:latin typeface="+mj-lt"/>
                          <a:cs typeface="Avenir Book"/>
                        </a:rPr>
                        <a:t>联系方式</a:t>
                      </a:r>
                      <a:endParaRPr lang="it-IT" sz="2400" b="1" i="0" dirty="0">
                        <a:solidFill>
                          <a:schemeClr val="bg2">
                            <a:lumMod val="25000"/>
                          </a:schemeClr>
                        </a:solidFill>
                        <a:latin typeface="+mj-lt"/>
                        <a:cs typeface="Avenir Book"/>
                      </a:endParaRPr>
                    </a:p>
                  </a:txBody>
                  <a:tcPr marL="32645" marR="32645" marT="32645" marB="32645" anchor="ctr"/>
                </a:tc>
                <a:extLst>
                  <a:ext uri="{0D108BD9-81ED-4DB2-BD59-A6C34878D82A}">
                    <a16:rowId xmlns:a16="http://schemas.microsoft.com/office/drawing/2014/main" val="10012"/>
                  </a:ext>
                </a:extLst>
              </a:tr>
            </a:tbl>
          </a:graphicData>
        </a:graphic>
      </p:graphicFrame>
      <p:pic>
        <p:nvPicPr>
          <p:cNvPr id="7" name="Segnaposto contenuto 3"/>
          <p:cNvPicPr>
            <a:picLocks noChangeAspect="1"/>
          </p:cNvPicPr>
          <p:nvPr/>
        </p:nvPicPr>
        <p:blipFill rotWithShape="1">
          <a:blip r:embed="rId3" cstate="screen"/>
          <a:srcRect l="71423" t="23184" r="-3778" b="24926"/>
          <a:stretch>
            <a:fillRect/>
          </a:stretch>
        </p:blipFill>
        <p:spPr>
          <a:xfrm>
            <a:off x="8448538" y="-1"/>
            <a:ext cx="4245223" cy="6858001"/>
          </a:xfrm>
          <a:prstGeom prst="rect">
            <a:avLst/>
          </a:prstGeom>
        </p:spPr>
      </p:pic>
      <p:grpSp>
        <p:nvGrpSpPr>
          <p:cNvPr id="11" name="Gruppo 10"/>
          <p:cNvGrpSpPr/>
          <p:nvPr/>
        </p:nvGrpSpPr>
        <p:grpSpPr>
          <a:xfrm>
            <a:off x="406989" y="386852"/>
            <a:ext cx="2377600" cy="861453"/>
            <a:chOff x="667335" y="461685"/>
            <a:chExt cx="2621964" cy="949991"/>
          </a:xfrm>
        </p:grpSpPr>
        <p:pic>
          <p:nvPicPr>
            <p:cNvPr id="12" name="Immagine 11"/>
            <p:cNvPicPr>
              <a:picLocks noChangeAspect="1"/>
            </p:cNvPicPr>
            <p:nvPr/>
          </p:nvPicPr>
          <p:blipFill>
            <a:blip r:embed="rId4" cstate="print"/>
            <a:stretch>
              <a:fillRect/>
            </a:stretch>
          </p:blipFill>
          <p:spPr>
            <a:xfrm>
              <a:off x="680035" y="461685"/>
              <a:ext cx="2596565" cy="678742"/>
            </a:xfrm>
            <a:prstGeom prst="rect">
              <a:avLst/>
            </a:prstGeom>
          </p:spPr>
        </p:pic>
        <p:sp>
          <p:nvSpPr>
            <p:cNvPr id="14" name="CasellaDiTesto 13"/>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9" name="CasellaDiTesto 8"/>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4" name="Segnaposto numero diapositiva 3"/>
          <p:cNvSpPr>
            <a:spLocks noGrp="1"/>
          </p:cNvSpPr>
          <p:nvPr>
            <p:ph type="sldNum" sz="quarter" idx="12"/>
          </p:nvPr>
        </p:nvSpPr>
        <p:spPr/>
        <p:txBody>
          <a:bodyPr/>
          <a:lstStyle/>
          <a:p>
            <a:fld id="{5E1D6A6C-9BC6-45DC-B988-E4125A4898DB}" type="slidenum">
              <a:rPr lang="en-US" smtClean="0"/>
              <a:t>2</a:t>
            </a:fld>
            <a:endParaRPr lang="en-US"/>
          </a:p>
        </p:txBody>
      </p:sp>
    </p:spTree>
    <p:extLst>
      <p:ext uri="{BB962C8B-B14F-4D97-AF65-F5344CB8AC3E}">
        <p14:creationId xmlns:p14="http://schemas.microsoft.com/office/powerpoint/2010/main" val="697948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rotWithShape="1">
          <a:blip r:embed="rId2" cstate="print"/>
          <a:srcRect l="-7" r="-1" b="5960"/>
          <a:stretch/>
        </p:blipFill>
        <p:spPr>
          <a:xfrm rot="5400000">
            <a:off x="-962759" y="2243732"/>
            <a:ext cx="5710559" cy="3652396"/>
          </a:xfrm>
          <a:prstGeom prst="rect">
            <a:avLst/>
          </a:prstGeom>
        </p:spPr>
      </p:pic>
      <p:sp>
        <p:nvSpPr>
          <p:cNvPr id="9" name="CasellaDiTesto 8"/>
          <p:cNvSpPr txBox="1"/>
          <p:nvPr/>
        </p:nvSpPr>
        <p:spPr>
          <a:xfrm>
            <a:off x="7980963" y="27116"/>
            <a:ext cx="3984842" cy="804131"/>
          </a:xfrm>
          <a:prstGeom prst="rect">
            <a:avLst/>
          </a:prstGeom>
          <a:noFill/>
        </p:spPr>
        <p:txBody>
          <a:bodyPr wrap="square" rtlCol="0">
            <a:spAutoFit/>
          </a:bodyPr>
          <a:lstStyle/>
          <a:p>
            <a:pPr algn="r"/>
            <a:r>
              <a:rPr lang="it-IT" sz="997" dirty="0">
                <a:cs typeface="Avenir Book"/>
              </a:rPr>
              <a:t>Future </a:t>
            </a:r>
            <a:r>
              <a:rPr lang="it-IT" sz="997" dirty="0" err="1">
                <a:cs typeface="Avenir Book"/>
              </a:rPr>
              <a:t>development</a:t>
            </a:r>
            <a:endParaRPr lang="it-IT" sz="997" dirty="0">
              <a:cs typeface="Avenir Book"/>
            </a:endParaRPr>
          </a:p>
          <a:p>
            <a:pPr algn="r"/>
            <a:r>
              <a:rPr lang="it-IT" b="1" dirty="0">
                <a:latin typeface="Arial Black" panose="020B0A04020102020204" pitchFamily="34" charset="0"/>
                <a:cs typeface="Avenir Book"/>
              </a:rPr>
              <a:t>MISSION</a:t>
            </a:r>
          </a:p>
          <a:p>
            <a:pPr algn="r"/>
            <a:r>
              <a:rPr lang="zh-CN" altLang="en-US" b="1" dirty="0">
                <a:latin typeface="Arial Black" panose="020B0A04020102020204" pitchFamily="34" charset="0"/>
                <a:cs typeface="Avenir Book"/>
              </a:rPr>
              <a:t>目标</a:t>
            </a:r>
            <a:endParaRPr lang="it-IT" b="1" dirty="0">
              <a:latin typeface="Arial Black" panose="020B0A04020102020204" pitchFamily="34" charset="0"/>
              <a:cs typeface="Avenir Book"/>
            </a:endParaRPr>
          </a:p>
        </p:txBody>
      </p:sp>
      <p:grpSp>
        <p:nvGrpSpPr>
          <p:cNvPr id="6" name="Gruppo 5"/>
          <p:cNvGrpSpPr/>
          <p:nvPr/>
        </p:nvGrpSpPr>
        <p:grpSpPr>
          <a:xfrm>
            <a:off x="448299" y="353197"/>
            <a:ext cx="2377600" cy="861453"/>
            <a:chOff x="667335" y="461685"/>
            <a:chExt cx="2621964" cy="949991"/>
          </a:xfrm>
        </p:grpSpPr>
        <p:pic>
          <p:nvPicPr>
            <p:cNvPr id="7" name="Immagine 6"/>
            <p:cNvPicPr>
              <a:picLocks noChangeAspect="1"/>
            </p:cNvPicPr>
            <p:nvPr/>
          </p:nvPicPr>
          <p:blipFill>
            <a:blip r:embed="rId3" cstate="print"/>
            <a:stretch>
              <a:fillRect/>
            </a:stretch>
          </p:blipFill>
          <p:spPr>
            <a:xfrm>
              <a:off x="680035" y="461685"/>
              <a:ext cx="2596565" cy="678742"/>
            </a:xfrm>
            <a:prstGeom prst="rect">
              <a:avLst/>
            </a:prstGeom>
          </p:spPr>
        </p:pic>
        <p:sp>
          <p:nvSpPr>
            <p:cNvPr id="8" name="CasellaDiTesto 7"/>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2" name="CasellaDiTesto 1"/>
          <p:cNvSpPr txBox="1"/>
          <p:nvPr/>
        </p:nvSpPr>
        <p:spPr>
          <a:xfrm>
            <a:off x="4221095" y="1904505"/>
            <a:ext cx="7849746" cy="4524315"/>
          </a:xfrm>
          <a:prstGeom prst="rect">
            <a:avLst/>
          </a:prstGeom>
          <a:noFill/>
        </p:spPr>
        <p:txBody>
          <a:bodyPr wrap="square" rtlCol="0">
            <a:spAutoFit/>
          </a:bodyPr>
          <a:lstStyle/>
          <a:p>
            <a:endParaRPr lang="it-IT" sz="1600" dirty="0"/>
          </a:p>
          <a:p>
            <a:pPr algn="just"/>
            <a:endParaRPr lang="it-IT" sz="1600" dirty="0"/>
          </a:p>
          <a:p>
            <a:pPr marL="285750" indent="-285750" algn="just">
              <a:buFont typeface="Arial" panose="020B0604020202020204" pitchFamily="34" charset="0"/>
              <a:buChar char="•"/>
            </a:pPr>
            <a:r>
              <a:rPr lang="it-IT" sz="1600" dirty="0"/>
              <a:t>To be the ring gear Top </a:t>
            </a:r>
            <a:r>
              <a:rPr lang="it-IT" sz="1600" b="1" dirty="0">
                <a:effectLst>
                  <a:outerShdw blurRad="38100" dist="38100" dir="2700000" algn="tl">
                    <a:srgbClr val="000000">
                      <a:alpha val="43137"/>
                    </a:srgbClr>
                  </a:outerShdw>
                </a:effectLst>
              </a:rPr>
              <a:t>Manufacturer </a:t>
            </a:r>
            <a:r>
              <a:rPr lang="it-IT" sz="1600" dirty="0" smtClean="0"/>
              <a:t> </a:t>
            </a:r>
            <a:r>
              <a:rPr lang="it-IT" sz="1600" dirty="0"/>
              <a:t>in </a:t>
            </a:r>
            <a:r>
              <a:rPr lang="it-IT" sz="1600" dirty="0" smtClean="0"/>
              <a:t>the Chinese </a:t>
            </a:r>
            <a:r>
              <a:rPr lang="it-IT" sz="1600" dirty="0"/>
              <a:t>market</a:t>
            </a:r>
          </a:p>
          <a:p>
            <a:pPr algn="just"/>
            <a:r>
              <a:rPr lang="it-IT" altLang="zh-CN" sz="1600" dirty="0"/>
              <a:t>      </a:t>
            </a:r>
            <a:r>
              <a:rPr lang="zh-CN" altLang="en-US" sz="1600" dirty="0"/>
              <a:t>成为中国市场主要的环形齿轮制造企业</a:t>
            </a:r>
          </a:p>
          <a:p>
            <a:pPr algn="just"/>
            <a:endParaRPr lang="it-IT" sz="1600" dirty="0"/>
          </a:p>
          <a:p>
            <a:pPr marL="285750" indent="-285750" algn="just">
              <a:buFont typeface="Arial" panose="020B0604020202020204" pitchFamily="34" charset="0"/>
              <a:buChar char="•"/>
            </a:pPr>
            <a:r>
              <a:rPr lang="it-IT" sz="1600" dirty="0" smtClean="0"/>
              <a:t>Be </a:t>
            </a:r>
            <a:r>
              <a:rPr lang="it-IT" sz="1600" b="1" dirty="0" smtClean="0">
                <a:effectLst>
                  <a:outerShdw blurRad="38100" dist="38100" dir="2700000" algn="tl">
                    <a:srgbClr val="000000">
                      <a:alpha val="43137"/>
                    </a:srgbClr>
                  </a:outerShdw>
                </a:effectLst>
              </a:rPr>
              <a:t>Leader</a:t>
            </a:r>
            <a:r>
              <a:rPr lang="it-IT" sz="1600" dirty="0" smtClean="0"/>
              <a:t> </a:t>
            </a:r>
            <a:r>
              <a:rPr lang="it-IT" sz="1600" dirty="0"/>
              <a:t>in </a:t>
            </a:r>
            <a:r>
              <a:rPr lang="it-IT" sz="1600" dirty="0" smtClean="0"/>
              <a:t>Broaching process and </a:t>
            </a:r>
            <a:r>
              <a:rPr lang="it-IT" sz="1600" dirty="0"/>
              <a:t>Heat Treatment Technology </a:t>
            </a:r>
            <a:r>
              <a:rPr lang="it-IT" sz="1600" dirty="0" smtClean="0"/>
              <a:t>(gas </a:t>
            </a:r>
            <a:r>
              <a:rPr lang="it-IT" sz="1600" dirty="0"/>
              <a:t>nitring) in Chinese market</a:t>
            </a:r>
          </a:p>
          <a:p>
            <a:pPr algn="just"/>
            <a:r>
              <a:rPr lang="zh-CN" altLang="en-US" sz="1600" dirty="0"/>
              <a:t>      成为中国发酵和热处理技术（气体渗氮）的主要技术领导</a:t>
            </a:r>
            <a:r>
              <a:rPr lang="zh-CN" altLang="en-US" sz="1600" dirty="0" smtClean="0"/>
              <a:t>者</a:t>
            </a:r>
            <a:endParaRPr lang="en-US" altLang="zh-CN" sz="1600" dirty="0" smtClean="0"/>
          </a:p>
          <a:p>
            <a:pPr algn="just"/>
            <a:endParaRPr lang="en-IE" sz="1600" dirty="0"/>
          </a:p>
          <a:p>
            <a:pPr marL="285750" indent="-285750" algn="just">
              <a:buFont typeface="Arial" panose="020B0604020202020204" pitchFamily="34" charset="0"/>
              <a:buChar char="•"/>
            </a:pPr>
            <a:r>
              <a:rPr lang="it-IT" sz="1600" dirty="0" smtClean="0"/>
              <a:t>Be </a:t>
            </a:r>
            <a:r>
              <a:rPr lang="it-IT" sz="1600" b="1" dirty="0" smtClean="0">
                <a:effectLst>
                  <a:outerShdw blurRad="38100" dist="38100" dir="2700000" algn="tl">
                    <a:srgbClr val="000000">
                      <a:alpha val="43137"/>
                    </a:srgbClr>
                  </a:outerShdw>
                </a:effectLst>
              </a:rPr>
              <a:t>Partner </a:t>
            </a:r>
            <a:r>
              <a:rPr lang="it-IT" sz="1600" b="1" dirty="0">
                <a:effectLst>
                  <a:outerShdw blurRad="38100" dist="38100" dir="2700000" algn="tl">
                    <a:srgbClr val="000000">
                      <a:alpha val="43137"/>
                    </a:srgbClr>
                  </a:outerShdw>
                </a:effectLst>
              </a:rPr>
              <a:t>and Strategic Supplier </a:t>
            </a:r>
            <a:r>
              <a:rPr lang="it-IT" sz="1600" dirty="0" smtClean="0"/>
              <a:t> abroad and in China for  </a:t>
            </a:r>
            <a:r>
              <a:rPr lang="it-IT" sz="1600" dirty="0"/>
              <a:t>OEM </a:t>
            </a:r>
            <a:r>
              <a:rPr lang="it-IT" sz="1600" dirty="0" smtClean="0"/>
              <a:t>manufacturing</a:t>
            </a:r>
            <a:endParaRPr lang="it-IT" sz="1600" dirty="0"/>
          </a:p>
          <a:p>
            <a:pPr algn="just"/>
            <a:r>
              <a:rPr lang="zh-CN" altLang="en-US" sz="1600" dirty="0"/>
              <a:t>     成为国内外</a:t>
            </a:r>
            <a:r>
              <a:rPr lang="en-US" altLang="zh-CN" sz="1600" dirty="0"/>
              <a:t>OEM</a:t>
            </a:r>
            <a:r>
              <a:rPr lang="zh-CN" altLang="en-US" sz="1600" dirty="0"/>
              <a:t>制造的合作伙伴和战略供应</a:t>
            </a:r>
            <a:r>
              <a:rPr lang="zh-CN" altLang="en-US" sz="1600" dirty="0" smtClean="0"/>
              <a:t>商</a:t>
            </a:r>
            <a:endParaRPr lang="en-US" altLang="zh-CN" sz="1600" dirty="0" smtClean="0"/>
          </a:p>
          <a:p>
            <a:pPr algn="just"/>
            <a:endParaRPr lang="it-IT" altLang="zh-CN" sz="1600" dirty="0"/>
          </a:p>
          <a:p>
            <a:pPr marL="285750" indent="-285750" algn="just">
              <a:buFont typeface="Arial" panose="020B0604020202020204" pitchFamily="34" charset="0"/>
              <a:buChar char="•"/>
            </a:pPr>
            <a:r>
              <a:rPr lang="it-IT" altLang="zh-CN" sz="1600" dirty="0"/>
              <a:t>Not only </a:t>
            </a:r>
            <a:r>
              <a:rPr lang="it-IT" altLang="zh-CN" sz="1600" dirty="0" smtClean="0"/>
              <a:t>br supplier b</a:t>
            </a:r>
            <a:r>
              <a:rPr lang="en-US" altLang="zh-CN" sz="1600" dirty="0" err="1"/>
              <a:t>ut</a:t>
            </a:r>
            <a:r>
              <a:rPr lang="en-US" altLang="zh-CN" sz="1600" dirty="0"/>
              <a:t> also</a:t>
            </a:r>
            <a:r>
              <a:rPr lang="it-IT" altLang="zh-CN" sz="1600" dirty="0"/>
              <a:t> </a:t>
            </a:r>
            <a:r>
              <a:rPr lang="it-IT" altLang="zh-CN" sz="1600" dirty="0" smtClean="0"/>
              <a:t>supply a </a:t>
            </a:r>
            <a:r>
              <a:rPr lang="it-IT" altLang="zh-CN" sz="1600" b="1" dirty="0" smtClean="0"/>
              <a:t>comprenhensive  service </a:t>
            </a:r>
            <a:r>
              <a:rPr lang="it-IT" altLang="zh-CN" sz="1600" dirty="0"/>
              <a:t>to our customers</a:t>
            </a:r>
          </a:p>
          <a:p>
            <a:pPr algn="just"/>
            <a:r>
              <a:rPr lang="en-US" altLang="zh-CN" sz="1600" dirty="0"/>
              <a:t>      </a:t>
            </a:r>
            <a:r>
              <a:rPr lang="zh-CN" altLang="en-US" sz="1600" dirty="0"/>
              <a:t>不仅成为供应商，更为客户提供全面的服</a:t>
            </a:r>
            <a:r>
              <a:rPr lang="zh-CN" altLang="en-US" sz="1600" dirty="0" smtClean="0"/>
              <a:t>务</a:t>
            </a:r>
            <a:endParaRPr lang="en-US" altLang="zh-CN" sz="1600" dirty="0" smtClean="0"/>
          </a:p>
          <a:p>
            <a:pPr algn="just"/>
            <a:endParaRPr lang="it-IT" altLang="zh-CN" sz="1600" dirty="0"/>
          </a:p>
          <a:p>
            <a:pPr marL="285750" indent="-285750" algn="just">
              <a:buFont typeface="Arial" panose="020B0604020202020204" pitchFamily="34" charset="0"/>
              <a:buChar char="•"/>
            </a:pPr>
            <a:r>
              <a:rPr lang="it-IT" altLang="zh-CN" sz="1600" b="1" dirty="0">
                <a:effectLst>
                  <a:outerShdw blurRad="38100" dist="38100" dir="2700000" algn="tl">
                    <a:srgbClr val="000000">
                      <a:alpha val="43137"/>
                    </a:srgbClr>
                  </a:outerShdw>
                </a:effectLst>
              </a:rPr>
              <a:t>Continuosly improving </a:t>
            </a:r>
            <a:r>
              <a:rPr lang="it-IT" altLang="zh-CN" sz="1600" dirty="0"/>
              <a:t>in Quality,  Processes and Price c</a:t>
            </a:r>
            <a:r>
              <a:rPr lang="it-IT" altLang="zh-CN" sz="1600" dirty="0" smtClean="0"/>
              <a:t>ompetition</a:t>
            </a:r>
            <a:endParaRPr lang="it-IT" altLang="zh-CN" sz="1600" dirty="0"/>
          </a:p>
          <a:p>
            <a:pPr algn="just"/>
            <a:r>
              <a:rPr lang="zh-CN" altLang="en-US" sz="1600" dirty="0"/>
              <a:t>      </a:t>
            </a:r>
            <a:r>
              <a:rPr lang="zh-CN" altLang="en-US" sz="1600" dirty="0">
                <a:cs typeface="Avenir Book"/>
              </a:rPr>
              <a:t>不断提升质量，加工工艺和价格竞争力</a:t>
            </a:r>
            <a:endParaRPr lang="it-IT" sz="1600" dirty="0">
              <a:cs typeface="Avenir Book"/>
            </a:endParaRPr>
          </a:p>
          <a:p>
            <a:r>
              <a:rPr lang="it-IT" sz="1600" dirty="0"/>
              <a:t> </a:t>
            </a:r>
            <a:endParaRPr lang="en-US" sz="1600" dirty="0"/>
          </a:p>
        </p:txBody>
      </p:sp>
      <p:sp>
        <p:nvSpPr>
          <p:cNvPr id="4" name="Rettangolo 3"/>
          <p:cNvSpPr/>
          <p:nvPr/>
        </p:nvSpPr>
        <p:spPr>
          <a:xfrm>
            <a:off x="3901247" y="1039767"/>
            <a:ext cx="5518498" cy="461665"/>
          </a:xfrm>
          <a:prstGeom prst="rect">
            <a:avLst/>
          </a:prstGeom>
        </p:spPr>
        <p:txBody>
          <a:bodyPr wrap="none">
            <a:spAutoFit/>
          </a:bodyPr>
          <a:lstStyle/>
          <a:p>
            <a:r>
              <a:rPr lang="en-US" sz="2400" b="1" spc="544" dirty="0">
                <a:cs typeface="Avenir Book"/>
              </a:rPr>
              <a:t>OUR MISSION </a:t>
            </a:r>
            <a:r>
              <a:rPr lang="en-US" sz="2400" b="1" spc="544" dirty="0" smtClean="0">
                <a:cs typeface="Avenir Book"/>
              </a:rPr>
              <a:t>IS</a:t>
            </a:r>
            <a:r>
              <a:rPr lang="zh-CN" altLang="en-US" sz="2400" b="1" spc="544" dirty="0">
                <a:cs typeface="Avenir Book"/>
              </a:rPr>
              <a:t>我们的使命是</a:t>
            </a:r>
            <a:endParaRPr lang="en-US" sz="2400" b="1" spc="544" dirty="0">
              <a:cs typeface="Avenir Book"/>
            </a:endParaRPr>
          </a:p>
        </p:txBody>
      </p:sp>
      <p:sp>
        <p:nvSpPr>
          <p:cNvPr id="12" name="CasellaDiTesto 11"/>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11" name="Segnaposto numero diapositiva 10"/>
          <p:cNvSpPr>
            <a:spLocks noGrp="1"/>
          </p:cNvSpPr>
          <p:nvPr>
            <p:ph type="sldNum" sz="quarter" idx="12"/>
          </p:nvPr>
        </p:nvSpPr>
        <p:spPr>
          <a:xfrm>
            <a:off x="10631606" y="6356350"/>
            <a:ext cx="722194" cy="365125"/>
          </a:xfrm>
        </p:spPr>
        <p:txBody>
          <a:bodyPr/>
          <a:lstStyle/>
          <a:p>
            <a:fld id="{5E1D6A6C-9BC6-45DC-B988-E4125A4898DB}" type="slidenum">
              <a:rPr lang="en-US" smtClean="0"/>
              <a:t>20</a:t>
            </a:fld>
            <a:endParaRPr lang="en-US" dirty="0"/>
          </a:p>
        </p:txBody>
      </p:sp>
    </p:spTree>
    <p:extLst>
      <p:ext uri="{BB962C8B-B14F-4D97-AF65-F5344CB8AC3E}">
        <p14:creationId xmlns:p14="http://schemas.microsoft.com/office/powerpoint/2010/main" val="2554609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egnaposto contenuto 7"/>
          <p:cNvPicPr>
            <a:picLocks noChangeAspect="1"/>
          </p:cNvPicPr>
          <p:nvPr/>
        </p:nvPicPr>
        <p:blipFill rotWithShape="1">
          <a:blip r:embed="rId2" cstate="screen"/>
          <a:srcRect/>
          <a:stretch>
            <a:fillRect/>
          </a:stretch>
        </p:blipFill>
        <p:spPr>
          <a:xfrm>
            <a:off x="0" y="-56272"/>
            <a:ext cx="6850966" cy="4894747"/>
          </a:xfrm>
          <a:prstGeom prst="rect">
            <a:avLst/>
          </a:prstGeom>
        </p:spPr>
      </p:pic>
      <p:sp>
        <p:nvSpPr>
          <p:cNvPr id="16" name="Ovale 15"/>
          <p:cNvSpPr/>
          <p:nvPr/>
        </p:nvSpPr>
        <p:spPr>
          <a:xfrm>
            <a:off x="4647237" y="1734366"/>
            <a:ext cx="190020" cy="184262"/>
          </a:xfrm>
          <a:prstGeom prst="ellipse">
            <a:avLst/>
          </a:prstGeom>
          <a:solidFill>
            <a:srgbClr val="B70815"/>
          </a:solidFill>
          <a:ln>
            <a:solidFill>
              <a:srgbClr val="B7081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32"/>
          </a:p>
        </p:txBody>
      </p:sp>
      <p:sp>
        <p:nvSpPr>
          <p:cNvPr id="19" name="Rettangolo 18"/>
          <p:cNvSpPr/>
          <p:nvPr/>
        </p:nvSpPr>
        <p:spPr>
          <a:xfrm>
            <a:off x="7447722" y="2103385"/>
            <a:ext cx="4845514" cy="830997"/>
          </a:xfrm>
          <a:prstGeom prst="rect">
            <a:avLst/>
          </a:prstGeom>
        </p:spPr>
        <p:txBody>
          <a:bodyPr>
            <a:spAutoFit/>
          </a:bodyPr>
          <a:lstStyle/>
          <a:p>
            <a:pPr algn="just"/>
            <a:r>
              <a:rPr lang="it-IT" sz="1600" b="1" dirty="0"/>
              <a:t>WGT Address:</a:t>
            </a:r>
          </a:p>
          <a:p>
            <a:r>
              <a:rPr lang="en-US" sz="1600" dirty="0" err="1" smtClean="0"/>
              <a:t>Shengke</a:t>
            </a:r>
            <a:r>
              <a:rPr lang="en-US" sz="1600" dirty="0" smtClean="0"/>
              <a:t> Road, n.9,, </a:t>
            </a:r>
            <a:r>
              <a:rPr lang="en-US" sz="1600" dirty="0" err="1"/>
              <a:t>Huishan</a:t>
            </a:r>
            <a:r>
              <a:rPr lang="en-US" sz="1600" dirty="0"/>
              <a:t> District, Wuxi City, Jiangsu Province, China</a:t>
            </a:r>
          </a:p>
        </p:txBody>
      </p:sp>
      <p:sp>
        <p:nvSpPr>
          <p:cNvPr id="13" name="CasellaDiTesto 12"/>
          <p:cNvSpPr txBox="1"/>
          <p:nvPr/>
        </p:nvSpPr>
        <p:spPr>
          <a:xfrm>
            <a:off x="7685541" y="260369"/>
            <a:ext cx="3984842" cy="799771"/>
          </a:xfrm>
          <a:prstGeom prst="rect">
            <a:avLst/>
          </a:prstGeom>
          <a:noFill/>
        </p:spPr>
        <p:txBody>
          <a:bodyPr wrap="square" rtlCol="0">
            <a:spAutoFit/>
          </a:bodyPr>
          <a:lstStyle/>
          <a:p>
            <a:pPr algn="r"/>
            <a:r>
              <a:rPr lang="it-IT" sz="997" dirty="0" err="1">
                <a:latin typeface="Avenir Book"/>
                <a:cs typeface="Avenir Book"/>
              </a:rPr>
              <a:t>Contacts</a:t>
            </a:r>
            <a:endParaRPr lang="it-IT" sz="997" dirty="0">
              <a:latin typeface="Avenir Book"/>
              <a:cs typeface="Avenir Book"/>
            </a:endParaRPr>
          </a:p>
          <a:p>
            <a:pPr algn="r"/>
            <a:r>
              <a:rPr lang="it-IT" b="1" dirty="0">
                <a:latin typeface="Arial Black" panose="020B0A04020102020204" pitchFamily="34" charset="0"/>
                <a:cs typeface="Avenir Book"/>
              </a:rPr>
              <a:t>LOCATION</a:t>
            </a:r>
          </a:p>
          <a:p>
            <a:pPr algn="r"/>
            <a:r>
              <a:rPr lang="zh-CN" altLang="en-US" b="1" dirty="0">
                <a:latin typeface="Arial Black" panose="020B0A04020102020204" pitchFamily="34" charset="0"/>
                <a:cs typeface="Avenir Book"/>
              </a:rPr>
              <a:t>位置</a:t>
            </a:r>
            <a:endParaRPr lang="it-IT" b="1" dirty="0">
              <a:latin typeface="Arial Black" panose="020B0A04020102020204" pitchFamily="34" charset="0"/>
              <a:cs typeface="Avenir Book"/>
            </a:endParaRPr>
          </a:p>
        </p:txBody>
      </p:sp>
      <p:grpSp>
        <p:nvGrpSpPr>
          <p:cNvPr id="8" name="Gruppo 7"/>
          <p:cNvGrpSpPr/>
          <p:nvPr/>
        </p:nvGrpSpPr>
        <p:grpSpPr>
          <a:xfrm>
            <a:off x="5020137" y="1487901"/>
            <a:ext cx="2377600" cy="861453"/>
            <a:chOff x="667335" y="461685"/>
            <a:chExt cx="2621964" cy="949991"/>
          </a:xfrm>
        </p:grpSpPr>
        <p:pic>
          <p:nvPicPr>
            <p:cNvPr id="9" name="Immagine 8"/>
            <p:cNvPicPr>
              <a:picLocks noChangeAspect="1"/>
            </p:cNvPicPr>
            <p:nvPr/>
          </p:nvPicPr>
          <p:blipFill>
            <a:blip r:embed="rId3" cstate="print"/>
            <a:stretch>
              <a:fillRect/>
            </a:stretch>
          </p:blipFill>
          <p:spPr>
            <a:xfrm>
              <a:off x="680035" y="461685"/>
              <a:ext cx="2596565" cy="678742"/>
            </a:xfrm>
            <a:prstGeom prst="rect">
              <a:avLst/>
            </a:prstGeom>
          </p:spPr>
        </p:pic>
        <p:sp>
          <p:nvSpPr>
            <p:cNvPr id="10" name="CasellaDiTesto 9"/>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2" name="CasellaDiTesto 1"/>
          <p:cNvSpPr txBox="1"/>
          <p:nvPr/>
        </p:nvSpPr>
        <p:spPr>
          <a:xfrm>
            <a:off x="7447722" y="3063141"/>
            <a:ext cx="4744278" cy="3785652"/>
          </a:xfrm>
          <a:prstGeom prst="rect">
            <a:avLst/>
          </a:prstGeom>
          <a:noFill/>
        </p:spPr>
        <p:txBody>
          <a:bodyPr wrap="square" rtlCol="0">
            <a:spAutoFit/>
          </a:bodyPr>
          <a:lstStyle/>
          <a:p>
            <a:r>
              <a:rPr lang="it-IT" sz="1600" b="1" dirty="0" smtClean="0"/>
              <a:t>Sales </a:t>
            </a:r>
            <a:r>
              <a:rPr lang="it-IT" sz="1600" b="1" dirty="0"/>
              <a:t>contact</a:t>
            </a:r>
            <a:r>
              <a:rPr lang="it-IT" sz="1600" b="1" dirty="0" smtClean="0"/>
              <a:t>:</a:t>
            </a:r>
          </a:p>
          <a:p>
            <a:r>
              <a:rPr lang="it-IT" sz="1600" dirty="0" smtClean="0"/>
              <a:t>Ms. </a:t>
            </a:r>
            <a:r>
              <a:rPr lang="it-IT" sz="1600" dirty="0"/>
              <a:t>Marisa Yao </a:t>
            </a:r>
            <a:endParaRPr lang="it-IT" sz="1600" dirty="0" smtClean="0"/>
          </a:p>
          <a:p>
            <a:r>
              <a:rPr lang="it-IT" sz="1600" dirty="0" smtClean="0"/>
              <a:t>Email:</a:t>
            </a:r>
          </a:p>
          <a:p>
            <a:r>
              <a:rPr lang="it-IT" sz="1600" dirty="0" smtClean="0"/>
              <a:t>marisa.yao@wuxigeartech.com</a:t>
            </a:r>
            <a:endParaRPr lang="it-IT" sz="1600" dirty="0"/>
          </a:p>
          <a:p>
            <a:r>
              <a:rPr lang="it-IT" sz="1600" dirty="0" smtClean="0"/>
              <a:t>Mobile:</a:t>
            </a:r>
          </a:p>
          <a:p>
            <a:r>
              <a:rPr lang="it-IT" sz="1600" dirty="0" smtClean="0"/>
              <a:t>+86 15052121676</a:t>
            </a:r>
          </a:p>
          <a:p>
            <a:pPr algn="ctr"/>
            <a:r>
              <a:rPr lang="it-IT" sz="1600" dirty="0" smtClean="0"/>
              <a:t>QR WECHAT</a:t>
            </a:r>
          </a:p>
          <a:p>
            <a:pPr algn="ctr"/>
            <a:r>
              <a:rPr lang="it-IT" sz="1600" dirty="0" smtClean="0"/>
              <a:t>        </a:t>
            </a:r>
          </a:p>
          <a:p>
            <a:endParaRPr lang="it-IT" sz="1600" dirty="0"/>
          </a:p>
          <a:p>
            <a:endParaRPr lang="it-IT" sz="1600" b="1" dirty="0"/>
          </a:p>
          <a:p>
            <a:r>
              <a:rPr lang="it-IT" sz="1600" dirty="0" smtClean="0"/>
              <a:t>WGT web</a:t>
            </a:r>
            <a:r>
              <a:rPr lang="it-IT" sz="1600" dirty="0"/>
              <a:t>. </a:t>
            </a:r>
            <a:r>
              <a:rPr lang="it-IT" sz="1600" dirty="0">
                <a:hlinkClick r:id="rId4"/>
              </a:rPr>
              <a:t>www.wuxigeartech.com</a:t>
            </a:r>
            <a:r>
              <a:rPr lang="it-IT" sz="1600" dirty="0"/>
              <a:t> </a:t>
            </a:r>
          </a:p>
          <a:p>
            <a:r>
              <a:rPr lang="it-IT" sz="1600" dirty="0" smtClean="0"/>
              <a:t>WGT Linkedin</a:t>
            </a:r>
            <a:r>
              <a:rPr lang="it-IT" sz="1600" dirty="0"/>
              <a:t>. </a:t>
            </a:r>
            <a:r>
              <a:rPr lang="it-IT" sz="1600" u="sng" dirty="0" smtClean="0">
                <a:hlinkClick r:id="rId5"/>
              </a:rPr>
              <a:t>www.linkedin.com/company/wuxi-gear-tech</a:t>
            </a:r>
            <a:endParaRPr lang="it-IT" sz="1600" u="sng" dirty="0" smtClean="0"/>
          </a:p>
          <a:p>
            <a:r>
              <a:rPr lang="it-IT" sz="1600" dirty="0" smtClean="0"/>
              <a:t>Capi Group web:  </a:t>
            </a:r>
            <a:r>
              <a:rPr lang="it-IT" sz="1600" u="sng" dirty="0">
                <a:solidFill>
                  <a:srgbClr val="0070C0"/>
                </a:solidFill>
              </a:rPr>
              <a:t>https://www.capigroup.it/ </a:t>
            </a:r>
            <a:endParaRPr lang="en-US" sz="1600" u="sng" dirty="0">
              <a:solidFill>
                <a:srgbClr val="0070C0"/>
              </a:solidFill>
            </a:endParaRPr>
          </a:p>
          <a:p>
            <a:endParaRPr lang="en-US" sz="1600" dirty="0"/>
          </a:p>
        </p:txBody>
      </p:sp>
      <p:sp>
        <p:nvSpPr>
          <p:cNvPr id="6" name="Segnaposto numero diapositiva 5"/>
          <p:cNvSpPr>
            <a:spLocks noGrp="1"/>
          </p:cNvSpPr>
          <p:nvPr>
            <p:ph type="sldNum" sz="quarter" idx="12"/>
          </p:nvPr>
        </p:nvSpPr>
        <p:spPr/>
        <p:txBody>
          <a:bodyPr/>
          <a:lstStyle/>
          <a:p>
            <a:fld id="{5E1D6A6C-9BC6-45DC-B988-E4125A4898DB}" type="slidenum">
              <a:rPr lang="en-US" smtClean="0"/>
              <a:t>21</a:t>
            </a:fld>
            <a:endParaRPr lang="en-US"/>
          </a:p>
        </p:txBody>
      </p:sp>
      <p:sp>
        <p:nvSpPr>
          <p:cNvPr id="18" name="Ovale 15"/>
          <p:cNvSpPr/>
          <p:nvPr/>
        </p:nvSpPr>
        <p:spPr>
          <a:xfrm>
            <a:off x="830689" y="927567"/>
            <a:ext cx="190020" cy="184262"/>
          </a:xfrm>
          <a:prstGeom prst="ellipse">
            <a:avLst/>
          </a:prstGeom>
          <a:solidFill>
            <a:srgbClr val="FFC000"/>
          </a:solidFill>
          <a:ln>
            <a:solidFill>
              <a:srgbClr val="B7081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32"/>
          </a:p>
        </p:txBody>
      </p:sp>
      <p:pic>
        <p:nvPicPr>
          <p:cNvPr id="20" name="Picture 19"/>
          <p:cNvPicPr/>
          <p:nvPr/>
        </p:nvPicPr>
        <p:blipFill rotWithShape="1">
          <a:blip r:embed="rId6"/>
          <a:srcRect l="42393" t="19847" r="40433" b="40497"/>
          <a:stretch/>
        </p:blipFill>
        <p:spPr bwMode="auto">
          <a:xfrm>
            <a:off x="1174764" y="264011"/>
            <a:ext cx="942535" cy="122389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 name="Immagi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700" y="6090857"/>
            <a:ext cx="6928760" cy="440300"/>
          </a:xfrm>
          <a:prstGeom prst="rect">
            <a:avLst/>
          </a:prstGeom>
        </p:spPr>
      </p:pic>
      <p:sp>
        <p:nvSpPr>
          <p:cNvPr id="21" name="CasellaDiTesto 3">
            <a:extLst>
              <a:ext uri="{FF2B5EF4-FFF2-40B4-BE49-F238E27FC236}">
                <a16:creationId xmlns:a16="http://schemas.microsoft.com/office/drawing/2014/main" id="{9A781BC9-0E57-455B-B889-08258468393E}"/>
              </a:ext>
            </a:extLst>
          </p:cNvPr>
          <p:cNvSpPr txBox="1"/>
          <p:nvPr/>
        </p:nvSpPr>
        <p:spPr>
          <a:xfrm>
            <a:off x="2688465" y="5421334"/>
            <a:ext cx="3372040" cy="369332"/>
          </a:xfrm>
          <a:prstGeom prst="rect">
            <a:avLst/>
          </a:prstGeom>
          <a:noFill/>
        </p:spPr>
        <p:txBody>
          <a:bodyPr wrap="square" rtlCol="0">
            <a:spAutoFit/>
          </a:bodyPr>
          <a:lstStyle/>
          <a:p>
            <a:r>
              <a:rPr lang="it-IT" i="1" dirty="0" smtClean="0">
                <a:effectLst>
                  <a:outerShdw blurRad="38100" dist="38100" dir="2700000" algn="tl">
                    <a:srgbClr val="000000">
                      <a:alpha val="43137"/>
                    </a:srgbClr>
                  </a:outerShdw>
                </a:effectLst>
              </a:rPr>
              <a:t>- Capi Group  companies list - </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32576" y="3791911"/>
            <a:ext cx="1459989" cy="1446408"/>
          </a:xfrm>
          <a:prstGeom prst="rect">
            <a:avLst/>
          </a:prstGeom>
        </p:spPr>
      </p:pic>
    </p:spTree>
    <p:extLst>
      <p:ext uri="{BB962C8B-B14F-4D97-AF65-F5344CB8AC3E}">
        <p14:creationId xmlns:p14="http://schemas.microsoft.com/office/powerpoint/2010/main" val="2044746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9008808" y="293618"/>
            <a:ext cx="2530662" cy="801951"/>
          </a:xfrm>
          <a:prstGeom prst="rect">
            <a:avLst/>
          </a:prstGeom>
          <a:noFill/>
        </p:spPr>
        <p:txBody>
          <a:bodyPr wrap="square" rtlCol="0">
            <a:spAutoFit/>
          </a:bodyPr>
          <a:lstStyle/>
          <a:p>
            <a:pPr algn="r"/>
            <a:r>
              <a:rPr lang="it-IT" sz="997" dirty="0">
                <a:cs typeface="Avenir Book"/>
              </a:rPr>
              <a:t>Company </a:t>
            </a:r>
            <a:r>
              <a:rPr lang="it-IT" sz="997" dirty="0" err="1">
                <a:cs typeface="Avenir Book"/>
              </a:rPr>
              <a:t>introduction</a:t>
            </a:r>
            <a:endParaRPr lang="it-IT" sz="997" dirty="0">
              <a:cs typeface="Avenir Book"/>
            </a:endParaRPr>
          </a:p>
          <a:p>
            <a:pPr algn="r"/>
            <a:r>
              <a:rPr lang="it-IT" dirty="0">
                <a:latin typeface="Arial Black" panose="020B0A04020102020204" pitchFamily="34" charset="0"/>
                <a:cs typeface="Avenir Book"/>
              </a:rPr>
              <a:t>HISTORY IN BRIEF</a:t>
            </a:r>
          </a:p>
          <a:p>
            <a:pPr algn="r"/>
            <a:r>
              <a:rPr lang="zh-CN" altLang="en-US" sz="1814" b="1" dirty="0">
                <a:cs typeface="Avenir Book"/>
              </a:rPr>
              <a:t>历史简介</a:t>
            </a:r>
            <a:endParaRPr lang="it-IT" sz="1814" b="1" dirty="0">
              <a:cs typeface="Avenir Book"/>
            </a:endParaRPr>
          </a:p>
        </p:txBody>
      </p:sp>
      <p:sp>
        <p:nvSpPr>
          <p:cNvPr id="3" name="Rettangolo 2"/>
          <p:cNvSpPr/>
          <p:nvPr/>
        </p:nvSpPr>
        <p:spPr>
          <a:xfrm>
            <a:off x="426096" y="1187104"/>
            <a:ext cx="10347310" cy="1200329"/>
          </a:xfrm>
          <a:prstGeom prst="rect">
            <a:avLst/>
          </a:prstGeom>
        </p:spPr>
        <p:txBody>
          <a:bodyPr wrap="square">
            <a:spAutoFit/>
          </a:bodyPr>
          <a:lstStyle/>
          <a:p>
            <a:pPr algn="ctr"/>
            <a:r>
              <a:rPr lang="it-IT" b="1" dirty="0">
                <a:cs typeface="Avenir Book"/>
              </a:rPr>
              <a:t>WGT </a:t>
            </a:r>
            <a:r>
              <a:rPr lang="it-IT" b="1" dirty="0" smtClean="0">
                <a:cs typeface="Avenir Book"/>
              </a:rPr>
              <a:t>(is a sister company in CAPI GROUP ITALY) a </a:t>
            </a:r>
            <a:r>
              <a:rPr lang="it-IT" b="1" dirty="0">
                <a:cs typeface="Avenir Book"/>
              </a:rPr>
              <a:t>company </a:t>
            </a:r>
            <a:r>
              <a:rPr lang="it-IT" b="1" dirty="0" smtClean="0">
                <a:cs typeface="Avenir Book"/>
              </a:rPr>
              <a:t>specialized </a:t>
            </a:r>
            <a:r>
              <a:rPr lang="it-IT" b="1" dirty="0">
                <a:cs typeface="Avenir Book"/>
              </a:rPr>
              <a:t>in the production of </a:t>
            </a:r>
            <a:r>
              <a:rPr lang="it-IT" b="1" dirty="0" smtClean="0">
                <a:cs typeface="Avenir Book"/>
              </a:rPr>
              <a:t>ring </a:t>
            </a:r>
            <a:r>
              <a:rPr lang="it-IT" b="1" spc="-272" dirty="0" smtClean="0">
                <a:cs typeface="Avenir Book"/>
              </a:rPr>
              <a:t> </a:t>
            </a:r>
            <a:r>
              <a:rPr lang="it-IT" b="1" dirty="0">
                <a:cs typeface="Avenir Book"/>
              </a:rPr>
              <a:t>gears, following the entire production process for the </a:t>
            </a:r>
            <a:r>
              <a:rPr lang="it-IT" b="1" dirty="0" smtClean="0">
                <a:cs typeface="Avenir Book"/>
              </a:rPr>
              <a:t>customers. </a:t>
            </a:r>
            <a:endParaRPr lang="it-IT" b="1" dirty="0">
              <a:cs typeface="Avenir Book"/>
            </a:endParaRPr>
          </a:p>
          <a:p>
            <a:pPr algn="ctr"/>
            <a:r>
              <a:rPr lang="zh-CN" altLang="en-US" b="1" dirty="0">
                <a:cs typeface="Avenir Book"/>
              </a:rPr>
              <a:t>无锡凯彼齿轮技术有限公</a:t>
            </a:r>
            <a:r>
              <a:rPr lang="zh-CN" altLang="en-US" b="1" dirty="0" smtClean="0">
                <a:cs typeface="Avenir Book"/>
              </a:rPr>
              <a:t>司</a:t>
            </a:r>
            <a:r>
              <a:rPr lang="en-US" altLang="zh-CN" dirty="0" smtClean="0"/>
              <a:t>(</a:t>
            </a:r>
            <a:r>
              <a:rPr lang="zh-CN" altLang="en-US" dirty="0" smtClean="0"/>
              <a:t>意大利</a:t>
            </a:r>
            <a:r>
              <a:rPr lang="en-US" altLang="zh-CN" dirty="0" smtClean="0"/>
              <a:t>CAPI</a:t>
            </a:r>
            <a:r>
              <a:rPr lang="zh-CN" altLang="en-US" dirty="0" smtClean="0"/>
              <a:t>集团的子公司</a:t>
            </a:r>
            <a:r>
              <a:rPr lang="en-US" altLang="zh-CN" dirty="0" smtClean="0"/>
              <a:t>)</a:t>
            </a:r>
            <a:r>
              <a:rPr lang="zh-CN" altLang="en-US" b="1" dirty="0" smtClean="0">
                <a:cs typeface="Avenir Book"/>
              </a:rPr>
              <a:t>是</a:t>
            </a:r>
            <a:r>
              <a:rPr lang="zh-CN" altLang="en-US" b="1" dirty="0">
                <a:cs typeface="Avenir Book"/>
              </a:rPr>
              <a:t>一家专注于生产内齿圈的加工企业</a:t>
            </a:r>
            <a:r>
              <a:rPr lang="zh-CN" altLang="en-US" b="1" dirty="0" smtClean="0">
                <a:cs typeface="Avenir Book"/>
              </a:rPr>
              <a:t>，给客户提供完整的生产过程。</a:t>
            </a:r>
            <a:endParaRPr lang="it-IT" b="1" dirty="0">
              <a:cs typeface="Avenir Book"/>
            </a:endParaRPr>
          </a:p>
        </p:txBody>
      </p:sp>
      <p:sp>
        <p:nvSpPr>
          <p:cNvPr id="4" name="Rettangolo 3"/>
          <p:cNvSpPr/>
          <p:nvPr/>
        </p:nvSpPr>
        <p:spPr>
          <a:xfrm>
            <a:off x="426096" y="2573625"/>
            <a:ext cx="4169914" cy="4031873"/>
          </a:xfrm>
          <a:prstGeom prst="rect">
            <a:avLst/>
          </a:prstGeom>
        </p:spPr>
        <p:txBody>
          <a:bodyPr wrap="square">
            <a:spAutoFit/>
          </a:bodyPr>
          <a:lstStyle/>
          <a:p>
            <a:pPr algn="just"/>
            <a:r>
              <a:rPr lang="it-IT" sz="1600" dirty="0">
                <a:cs typeface="Avenir Book"/>
              </a:rPr>
              <a:t>These components r</a:t>
            </a:r>
            <a:r>
              <a:rPr lang="en-US" altLang="zh-CN" sz="1600" dirty="0">
                <a:cs typeface="Avenir Book"/>
              </a:rPr>
              <a:t>e</a:t>
            </a:r>
            <a:r>
              <a:rPr lang="it-IT" sz="1600" dirty="0">
                <a:cs typeface="Avenir Book"/>
              </a:rPr>
              <a:t>present the heart of several mechanical applications such as:</a:t>
            </a:r>
          </a:p>
          <a:p>
            <a:pPr algn="just"/>
            <a:r>
              <a:rPr lang="zh-CN" altLang="en-US" sz="1600" dirty="0">
                <a:cs typeface="Avenir Book"/>
              </a:rPr>
              <a:t>其生产的零部件是机械传动中的核心部件，应用范围如：</a:t>
            </a:r>
            <a:endParaRPr lang="it-IT" sz="1600" dirty="0">
              <a:cs typeface="Avenir Book"/>
            </a:endParaRPr>
          </a:p>
          <a:p>
            <a:pPr marL="259118" indent="-259118" algn="just">
              <a:buFont typeface="Arial" panose="020B0604020202020204"/>
              <a:buChar char="•"/>
            </a:pPr>
            <a:r>
              <a:rPr lang="it-IT" sz="1600" dirty="0">
                <a:cs typeface="Avenir Book"/>
              </a:rPr>
              <a:t>Axles</a:t>
            </a:r>
            <a:r>
              <a:rPr lang="zh-CN" altLang="en-US" sz="1600" dirty="0">
                <a:cs typeface="Avenir Book"/>
              </a:rPr>
              <a:t>车桥</a:t>
            </a:r>
            <a:endParaRPr lang="it-IT" sz="1600" dirty="0">
              <a:cs typeface="Avenir Book"/>
            </a:endParaRPr>
          </a:p>
          <a:p>
            <a:pPr marL="259118" indent="-259118" algn="just">
              <a:buFont typeface="Arial" panose="020B0604020202020204"/>
              <a:buChar char="•"/>
            </a:pPr>
            <a:r>
              <a:rPr lang="it-IT" sz="1600" dirty="0">
                <a:cs typeface="Avenir Book"/>
              </a:rPr>
              <a:t>Transmissions</a:t>
            </a:r>
            <a:r>
              <a:rPr lang="zh-CN" altLang="en-US" sz="1600" dirty="0">
                <a:cs typeface="Avenir Book"/>
              </a:rPr>
              <a:t>传动系统</a:t>
            </a:r>
            <a:endParaRPr lang="it-IT" sz="1600" dirty="0">
              <a:cs typeface="Avenir Book"/>
            </a:endParaRPr>
          </a:p>
          <a:p>
            <a:pPr marL="259118" indent="-259118" algn="just">
              <a:buFont typeface="Arial" panose="020B0604020202020204"/>
              <a:buChar char="•"/>
            </a:pPr>
            <a:r>
              <a:rPr lang="it-IT" sz="1600" dirty="0">
                <a:cs typeface="Avenir Book"/>
              </a:rPr>
              <a:t>Gearbox</a:t>
            </a:r>
            <a:r>
              <a:rPr lang="zh-CN" altLang="en-US" sz="1600" dirty="0" smtClean="0">
                <a:cs typeface="Avenir Book"/>
              </a:rPr>
              <a:t>齿轮箱</a:t>
            </a:r>
            <a:endParaRPr lang="it-IT" sz="1600" dirty="0">
              <a:cs typeface="Avenir Book"/>
            </a:endParaRPr>
          </a:p>
          <a:p>
            <a:pPr marL="259118" indent="-259118" algn="just">
              <a:buFont typeface="Arial" panose="020B0604020202020204"/>
              <a:buChar char="•"/>
            </a:pPr>
            <a:r>
              <a:rPr lang="it-IT" sz="1600" dirty="0">
                <a:cs typeface="Avenir Book"/>
              </a:rPr>
              <a:t>Gear reducers</a:t>
            </a:r>
            <a:r>
              <a:rPr lang="zh-CN" altLang="en-US" sz="1600" dirty="0">
                <a:cs typeface="Avenir Book"/>
              </a:rPr>
              <a:t>减速机</a:t>
            </a:r>
            <a:endParaRPr lang="it-IT" sz="1600" dirty="0">
              <a:cs typeface="Avenir Book"/>
            </a:endParaRPr>
          </a:p>
          <a:p>
            <a:pPr marL="259118" indent="-259118" algn="just">
              <a:buFont typeface="Arial" panose="020B0604020202020204"/>
              <a:buChar char="•"/>
            </a:pPr>
            <a:r>
              <a:rPr lang="it-IT" sz="1600" dirty="0">
                <a:cs typeface="Avenir Book"/>
              </a:rPr>
              <a:t>Power drives</a:t>
            </a:r>
            <a:r>
              <a:rPr lang="zh-CN" altLang="en-US" sz="1600" dirty="0">
                <a:cs typeface="Avenir Book"/>
              </a:rPr>
              <a:t>风电</a:t>
            </a:r>
            <a:endParaRPr lang="it-IT" sz="1600" dirty="0">
              <a:cs typeface="Avenir Book"/>
            </a:endParaRPr>
          </a:p>
          <a:p>
            <a:pPr algn="just"/>
            <a:endParaRPr lang="it-IT" sz="1600" dirty="0">
              <a:cs typeface="Avenir Book"/>
            </a:endParaRPr>
          </a:p>
          <a:p>
            <a:pPr algn="just"/>
            <a:r>
              <a:rPr lang="it-IT" sz="1600" dirty="0">
                <a:cs typeface="Avenir Book"/>
              </a:rPr>
              <a:t>The wide range of use is then concentrated in </a:t>
            </a:r>
            <a:r>
              <a:rPr lang="it-IT" sz="1600" dirty="0" smtClean="0">
                <a:cs typeface="Avenir Book"/>
              </a:rPr>
              <a:t>five </a:t>
            </a:r>
            <a:r>
              <a:rPr lang="it-IT" sz="1600" dirty="0">
                <a:cs typeface="Avenir Book"/>
              </a:rPr>
              <a:t>main market segments:</a:t>
            </a:r>
          </a:p>
          <a:p>
            <a:pPr algn="just"/>
            <a:r>
              <a:rPr lang="zh-CN" altLang="en-US" sz="1600" dirty="0">
                <a:cs typeface="Avenir Book"/>
              </a:rPr>
              <a:t>其主要的应用领域有：</a:t>
            </a:r>
            <a:endParaRPr lang="it-IT" sz="1600" dirty="0">
              <a:cs typeface="Avenir Book"/>
            </a:endParaRPr>
          </a:p>
          <a:p>
            <a:pPr algn="just"/>
            <a:r>
              <a:rPr lang="it-IT" sz="1600" dirty="0">
                <a:cs typeface="Avenir Book"/>
              </a:rPr>
              <a:t>Industrial </a:t>
            </a:r>
            <a:r>
              <a:rPr lang="zh-CN" altLang="en-US" sz="1600" dirty="0">
                <a:cs typeface="Avenir Book"/>
              </a:rPr>
              <a:t>，</a:t>
            </a:r>
            <a:r>
              <a:rPr lang="it-IT" sz="1600" dirty="0">
                <a:cs typeface="Avenir Book"/>
              </a:rPr>
              <a:t> Construction, Agriculture, Wind Power, Automotive.</a:t>
            </a:r>
          </a:p>
          <a:p>
            <a:pPr algn="just"/>
            <a:r>
              <a:rPr lang="zh-CN" altLang="en-US" sz="1600" dirty="0">
                <a:cs typeface="Avenir Book"/>
              </a:rPr>
              <a:t>工业，</a:t>
            </a:r>
            <a:r>
              <a:rPr lang="en-US" altLang="zh-CN" sz="1600" dirty="0">
                <a:cs typeface="Avenir Book"/>
              </a:rPr>
              <a:t> </a:t>
            </a:r>
            <a:r>
              <a:rPr lang="zh-CN" altLang="en-US" sz="1600" dirty="0">
                <a:cs typeface="Avenir Book"/>
              </a:rPr>
              <a:t>建筑，农业，风电，汽车行业等</a:t>
            </a:r>
            <a:endParaRPr lang="it-IT" sz="1600" dirty="0">
              <a:cs typeface="Avenir Book"/>
            </a:endParaRPr>
          </a:p>
        </p:txBody>
      </p:sp>
      <p:grpSp>
        <p:nvGrpSpPr>
          <p:cNvPr id="10" name="Gruppo 9"/>
          <p:cNvGrpSpPr/>
          <p:nvPr/>
        </p:nvGrpSpPr>
        <p:grpSpPr>
          <a:xfrm>
            <a:off x="406989" y="386852"/>
            <a:ext cx="2377600" cy="861453"/>
            <a:chOff x="667335" y="461685"/>
            <a:chExt cx="2621964" cy="949991"/>
          </a:xfrm>
        </p:grpSpPr>
        <p:pic>
          <p:nvPicPr>
            <p:cNvPr id="11" name="Immagine 10"/>
            <p:cNvPicPr>
              <a:picLocks noChangeAspect="1"/>
            </p:cNvPicPr>
            <p:nvPr/>
          </p:nvPicPr>
          <p:blipFill>
            <a:blip r:embed="rId3" cstate="print"/>
            <a:stretch>
              <a:fillRect/>
            </a:stretch>
          </p:blipFill>
          <p:spPr>
            <a:xfrm>
              <a:off x="680035" y="461685"/>
              <a:ext cx="2596565" cy="678742"/>
            </a:xfrm>
            <a:prstGeom prst="rect">
              <a:avLst/>
            </a:prstGeom>
          </p:spPr>
        </p:pic>
        <p:sp>
          <p:nvSpPr>
            <p:cNvPr id="13" name="CasellaDiTesto 12"/>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5" name="CasellaDiTesto 14"/>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6" name="Segnaposto numero diapositiva 5"/>
          <p:cNvSpPr>
            <a:spLocks noGrp="1"/>
          </p:cNvSpPr>
          <p:nvPr>
            <p:ph type="sldNum" sz="quarter" idx="12"/>
          </p:nvPr>
        </p:nvSpPr>
        <p:spPr/>
        <p:txBody>
          <a:bodyPr/>
          <a:lstStyle/>
          <a:p>
            <a:fld id="{5E1D6A6C-9BC6-45DC-B988-E4125A4898DB}" type="slidenum">
              <a:rPr lang="en-US" smtClean="0"/>
              <a:t>3</a:t>
            </a:fld>
            <a:endParaRPr lang="en-US"/>
          </a:p>
        </p:txBody>
      </p:sp>
      <p:pic>
        <p:nvPicPr>
          <p:cNvPr id="7" name="Picture 6"/>
          <p:cNvPicPr>
            <a:picLocks noChangeAspect="1"/>
          </p:cNvPicPr>
          <p:nvPr/>
        </p:nvPicPr>
        <p:blipFill rotWithShape="1">
          <a:blip r:embed="rId4"/>
          <a:srcRect l="19302" t="37453" r="19441" b="7882"/>
          <a:stretch/>
        </p:blipFill>
        <p:spPr>
          <a:xfrm>
            <a:off x="5306444" y="2953628"/>
            <a:ext cx="5932095" cy="2976205"/>
          </a:xfrm>
          <a:prstGeom prst="rect">
            <a:avLst/>
          </a:prstGeom>
        </p:spPr>
      </p:pic>
    </p:spTree>
    <p:extLst>
      <p:ext uri="{BB962C8B-B14F-4D97-AF65-F5344CB8AC3E}">
        <p14:creationId xmlns:p14="http://schemas.microsoft.com/office/powerpoint/2010/main" val="2132360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9008808" y="293618"/>
            <a:ext cx="2530662" cy="801951"/>
          </a:xfrm>
          <a:prstGeom prst="rect">
            <a:avLst/>
          </a:prstGeom>
          <a:noFill/>
        </p:spPr>
        <p:txBody>
          <a:bodyPr wrap="square" rtlCol="0">
            <a:spAutoFit/>
          </a:bodyPr>
          <a:lstStyle/>
          <a:p>
            <a:pPr algn="r"/>
            <a:r>
              <a:rPr lang="it-IT" sz="997" dirty="0">
                <a:cs typeface="Avenir Book"/>
              </a:rPr>
              <a:t>Company </a:t>
            </a:r>
            <a:r>
              <a:rPr lang="it-IT" sz="997" dirty="0" err="1">
                <a:cs typeface="Avenir Book"/>
              </a:rPr>
              <a:t>introduction</a:t>
            </a:r>
            <a:endParaRPr lang="it-IT" sz="997" dirty="0">
              <a:cs typeface="Avenir Book"/>
            </a:endParaRPr>
          </a:p>
          <a:p>
            <a:pPr algn="r"/>
            <a:r>
              <a:rPr lang="it-IT" dirty="0">
                <a:latin typeface="Arial Black" panose="020B0A04020102020204" pitchFamily="34" charset="0"/>
                <a:cs typeface="Avenir Book"/>
              </a:rPr>
              <a:t>HISTORY IN BRIEF</a:t>
            </a:r>
          </a:p>
          <a:p>
            <a:pPr algn="r"/>
            <a:r>
              <a:rPr lang="zh-CN" altLang="en-US" sz="1814" b="1" dirty="0">
                <a:cs typeface="Avenir Book"/>
              </a:rPr>
              <a:t>历史简介</a:t>
            </a:r>
            <a:endParaRPr lang="it-IT" sz="1814" b="1" dirty="0">
              <a:cs typeface="Avenir Book"/>
            </a:endParaRPr>
          </a:p>
        </p:txBody>
      </p:sp>
      <p:grpSp>
        <p:nvGrpSpPr>
          <p:cNvPr id="10" name="Gruppo 9"/>
          <p:cNvGrpSpPr/>
          <p:nvPr/>
        </p:nvGrpSpPr>
        <p:grpSpPr>
          <a:xfrm>
            <a:off x="406989" y="386852"/>
            <a:ext cx="2377600" cy="861453"/>
            <a:chOff x="667335" y="461685"/>
            <a:chExt cx="2621964" cy="949991"/>
          </a:xfrm>
        </p:grpSpPr>
        <p:pic>
          <p:nvPicPr>
            <p:cNvPr id="11" name="Immagine 10"/>
            <p:cNvPicPr>
              <a:picLocks noChangeAspect="1"/>
            </p:cNvPicPr>
            <p:nvPr/>
          </p:nvPicPr>
          <p:blipFill>
            <a:blip r:embed="rId3" cstate="print"/>
            <a:stretch>
              <a:fillRect/>
            </a:stretch>
          </p:blipFill>
          <p:spPr>
            <a:xfrm>
              <a:off x="680035" y="461685"/>
              <a:ext cx="2596565" cy="678742"/>
            </a:xfrm>
            <a:prstGeom prst="rect">
              <a:avLst/>
            </a:prstGeom>
          </p:spPr>
        </p:pic>
        <p:sp>
          <p:nvSpPr>
            <p:cNvPr id="13" name="CasellaDiTesto 12"/>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5" name="CasellaDiTesto 14"/>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6" name="Segnaposto numero diapositiva 5"/>
          <p:cNvSpPr>
            <a:spLocks noGrp="1"/>
          </p:cNvSpPr>
          <p:nvPr>
            <p:ph type="sldNum" sz="quarter" idx="12"/>
          </p:nvPr>
        </p:nvSpPr>
        <p:spPr/>
        <p:txBody>
          <a:bodyPr/>
          <a:lstStyle/>
          <a:p>
            <a:fld id="{5E1D6A6C-9BC6-45DC-B988-E4125A4898DB}" type="slidenum">
              <a:rPr lang="en-US" smtClean="0"/>
              <a:t>4</a:t>
            </a:fld>
            <a:endParaRPr lang="en-US"/>
          </a:p>
        </p:txBody>
      </p:sp>
      <p:pic>
        <p:nvPicPr>
          <p:cNvPr id="2" name="Picture 1"/>
          <p:cNvPicPr>
            <a:picLocks noChangeAspect="1"/>
          </p:cNvPicPr>
          <p:nvPr/>
        </p:nvPicPr>
        <p:blipFill rotWithShape="1">
          <a:blip r:embed="rId4"/>
          <a:srcRect l="19616" t="32416" r="17973" b="14412"/>
          <a:stretch/>
        </p:blipFill>
        <p:spPr>
          <a:xfrm>
            <a:off x="738488" y="1248305"/>
            <a:ext cx="10316421" cy="4941480"/>
          </a:xfrm>
          <a:prstGeom prst="rect">
            <a:avLst/>
          </a:prstGeom>
        </p:spPr>
      </p:pic>
      <p:pic>
        <p:nvPicPr>
          <p:cNvPr id="5" name="Picture 4"/>
          <p:cNvPicPr>
            <a:picLocks noChangeAspect="1"/>
          </p:cNvPicPr>
          <p:nvPr/>
        </p:nvPicPr>
        <p:blipFill rotWithShape="1">
          <a:blip r:embed="rId5"/>
          <a:srcRect l="55070" t="47155" r="19022" b="19450"/>
          <a:stretch/>
        </p:blipFill>
        <p:spPr>
          <a:xfrm>
            <a:off x="9008808" y="4896268"/>
            <a:ext cx="2266666" cy="1642644"/>
          </a:xfrm>
          <a:prstGeom prst="rect">
            <a:avLst/>
          </a:prstGeom>
        </p:spPr>
      </p:pic>
      <p:sp>
        <p:nvSpPr>
          <p:cNvPr id="8" name="Rectangle 7"/>
          <p:cNvSpPr/>
          <p:nvPr/>
        </p:nvSpPr>
        <p:spPr>
          <a:xfrm>
            <a:off x="9008808" y="5390866"/>
            <a:ext cx="189783" cy="326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2940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06778" y="3786195"/>
            <a:ext cx="5266561" cy="2482162"/>
            <a:chOff x="1588807" y="1962567"/>
            <a:chExt cx="4855104" cy="2858794"/>
          </a:xfrm>
        </p:grpSpPr>
        <p:sp>
          <p:nvSpPr>
            <p:cNvPr id="8" name="Freeform 7"/>
            <p:cNvSpPr/>
            <p:nvPr/>
          </p:nvSpPr>
          <p:spPr>
            <a:xfrm>
              <a:off x="1588807" y="2220470"/>
              <a:ext cx="4855104" cy="1350449"/>
            </a:xfrm>
            <a:custGeom>
              <a:avLst/>
              <a:gdLst>
                <a:gd name="connsiteX0" fmla="*/ 0 w 4855104"/>
                <a:gd name="connsiteY0" fmla="*/ 0 h 1250107"/>
                <a:gd name="connsiteX1" fmla="*/ 4855104 w 4855104"/>
                <a:gd name="connsiteY1" fmla="*/ 0 h 1250107"/>
                <a:gd name="connsiteX2" fmla="*/ 4855104 w 4855104"/>
                <a:gd name="connsiteY2" fmla="*/ 1250107 h 1250107"/>
                <a:gd name="connsiteX3" fmla="*/ 0 w 4855104"/>
                <a:gd name="connsiteY3" fmla="*/ 1250107 h 1250107"/>
                <a:gd name="connsiteX4" fmla="*/ 0 w 4855104"/>
                <a:gd name="connsiteY4" fmla="*/ 0 h 125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104" h="1250107">
                  <a:moveTo>
                    <a:pt x="0" y="0"/>
                  </a:moveTo>
                  <a:lnTo>
                    <a:pt x="4855104" y="0"/>
                  </a:lnTo>
                  <a:lnTo>
                    <a:pt x="4855104" y="1250107"/>
                  </a:lnTo>
                  <a:lnTo>
                    <a:pt x="0" y="1250107"/>
                  </a:lnTo>
                  <a:lnTo>
                    <a:pt x="0" y="0"/>
                  </a:lnTo>
                  <a:close/>
                </a:path>
              </a:pathLst>
            </a:custGeom>
            <a:noFill/>
          </p:spPr>
          <p:style>
            <a:lnRef idx="2">
              <a:schemeClr val="dk2">
                <a:hueOff val="0"/>
                <a:satOff val="0"/>
                <a:lumOff val="0"/>
                <a:alphaOff val="0"/>
              </a:schemeClr>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376810" tIns="354076" rIns="376810" bIns="120904" numCol="1" spcCol="1270" anchor="t" anchorCtr="0">
              <a:noAutofit/>
            </a:bodyPr>
            <a:lstStyle/>
            <a:p>
              <a:pPr marL="171450" lvl="1" indent="-171450" defTabSz="755650">
                <a:lnSpc>
                  <a:spcPct val="90000"/>
                </a:lnSpc>
                <a:spcBef>
                  <a:spcPct val="0"/>
                </a:spcBef>
                <a:spcAft>
                  <a:spcPct val="15000"/>
                </a:spcAft>
                <a:buChar char="••"/>
              </a:pPr>
              <a:r>
                <a:rPr lang="it-IT" sz="1400" kern="1200" dirty="0" smtClean="0">
                  <a:solidFill>
                    <a:schemeClr val="tx1"/>
                  </a:solidFill>
                </a:rPr>
                <a:t>changed </a:t>
              </a:r>
              <a:r>
                <a:rPr lang="it-IT" sz="1400" kern="1200" dirty="0">
                  <a:solidFill>
                    <a:schemeClr val="tx1"/>
                  </a:solidFill>
                </a:rPr>
                <a:t>the </a:t>
              </a:r>
              <a:r>
                <a:rPr lang="it-IT" sz="1400" kern="1200" dirty="0" smtClean="0">
                  <a:solidFill>
                    <a:schemeClr val="tx1"/>
                  </a:solidFill>
                </a:rPr>
                <a:t>business organizaion, </a:t>
              </a:r>
              <a:r>
                <a:rPr lang="it-IT" sz="1400" kern="1200" dirty="0">
                  <a:solidFill>
                    <a:schemeClr val="tx1"/>
                  </a:solidFill>
                </a:rPr>
                <a:t>WGT become </a:t>
              </a:r>
              <a:r>
                <a:rPr lang="en-US" altLang="zh-CN" sz="1400" dirty="0"/>
                <a:t>w</a:t>
              </a:r>
              <a:r>
                <a:rPr lang="en-US" sz="1400" dirty="0"/>
                <a:t>holly foreign-owned </a:t>
              </a:r>
              <a:r>
                <a:rPr lang="it-IT" sz="1400" kern="1200" dirty="0" smtClean="0">
                  <a:solidFill>
                    <a:schemeClr val="tx1"/>
                  </a:solidFill>
                </a:rPr>
                <a:t>comany belong CAPI group</a:t>
              </a:r>
              <a:endParaRPr lang="it-IT" sz="1400" kern="1200" dirty="0">
                <a:solidFill>
                  <a:schemeClr val="tx1"/>
                </a:solidFill>
              </a:endParaRPr>
            </a:p>
            <a:p>
              <a:pPr marL="171450" lvl="1" indent="-171450" defTabSz="755650">
                <a:lnSpc>
                  <a:spcPct val="90000"/>
                </a:lnSpc>
                <a:spcBef>
                  <a:spcPct val="0"/>
                </a:spcBef>
                <a:spcAft>
                  <a:spcPct val="15000"/>
                </a:spcAft>
                <a:buChar char="••"/>
              </a:pPr>
              <a:r>
                <a:rPr lang="zh-CN" altLang="en-US" sz="1400" kern="1200" dirty="0">
                  <a:solidFill>
                    <a:schemeClr val="tx1"/>
                  </a:solidFill>
                </a:rPr>
                <a:t>更改公司股份组织架构，成为</a:t>
              </a:r>
              <a:r>
                <a:rPr lang="zh-CN" altLang="en-US" sz="1400" kern="1200" dirty="0" smtClean="0">
                  <a:solidFill>
                    <a:schemeClr val="tx1"/>
                  </a:solidFill>
                </a:rPr>
                <a:t>独资</a:t>
              </a:r>
              <a:r>
                <a:rPr lang="zh-CN" altLang="en-US" sz="1400" dirty="0">
                  <a:solidFill>
                    <a:schemeClr val="tx1"/>
                  </a:solidFill>
                </a:rPr>
                <a:t>企业</a:t>
              </a:r>
              <a:endParaRPr lang="en-US" sz="1700" kern="1200" dirty="0">
                <a:solidFill>
                  <a:schemeClr val="tx1"/>
                </a:solidFill>
              </a:endParaRPr>
            </a:p>
          </p:txBody>
        </p:sp>
        <p:sp>
          <p:nvSpPr>
            <p:cNvPr id="19" name="Freeform 18"/>
            <p:cNvSpPr/>
            <p:nvPr/>
          </p:nvSpPr>
          <p:spPr>
            <a:xfrm>
              <a:off x="1911348" y="1962567"/>
              <a:ext cx="3995498" cy="571469"/>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a:solidFill>
              <a:srgbClr val="0A3145"/>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128458" tIns="0" rIns="128458" bIns="0" numCol="1" spcCol="1270" anchor="ctr" anchorCtr="0">
              <a:noAutofit/>
            </a:bodyPr>
            <a:lstStyle/>
            <a:p>
              <a:pPr lvl="0" algn="l" defTabSz="711200">
                <a:lnSpc>
                  <a:spcPct val="90000"/>
                </a:lnSpc>
                <a:spcBef>
                  <a:spcPct val="0"/>
                </a:spcBef>
                <a:spcAft>
                  <a:spcPct val="35000"/>
                </a:spcAft>
              </a:pPr>
              <a:r>
                <a:rPr lang="it-IT" sz="1600" kern="1200" dirty="0" smtClean="0">
                  <a:solidFill>
                    <a:schemeClr val="bg1"/>
                  </a:solidFill>
                </a:rPr>
                <a:t>Q4 .2018</a:t>
              </a:r>
              <a:endParaRPr lang="it-IT" sz="1600" kern="1200" dirty="0">
                <a:solidFill>
                  <a:schemeClr val="bg1"/>
                </a:solidFill>
              </a:endParaRPr>
            </a:p>
          </p:txBody>
        </p:sp>
        <p:sp>
          <p:nvSpPr>
            <p:cNvPr id="20" name="Freeform 19"/>
            <p:cNvSpPr/>
            <p:nvPr/>
          </p:nvSpPr>
          <p:spPr>
            <a:xfrm>
              <a:off x="1588807" y="3860480"/>
              <a:ext cx="4855104" cy="960881"/>
            </a:xfrm>
            <a:custGeom>
              <a:avLst/>
              <a:gdLst>
                <a:gd name="connsiteX0" fmla="*/ 0 w 4855104"/>
                <a:gd name="connsiteY0" fmla="*/ 0 h 1530900"/>
                <a:gd name="connsiteX1" fmla="*/ 4855104 w 4855104"/>
                <a:gd name="connsiteY1" fmla="*/ 0 h 1530900"/>
                <a:gd name="connsiteX2" fmla="*/ 4855104 w 4855104"/>
                <a:gd name="connsiteY2" fmla="*/ 1530900 h 1530900"/>
                <a:gd name="connsiteX3" fmla="*/ 0 w 4855104"/>
                <a:gd name="connsiteY3" fmla="*/ 1530900 h 1530900"/>
                <a:gd name="connsiteX4" fmla="*/ 0 w 4855104"/>
                <a:gd name="connsiteY4" fmla="*/ 0 h 153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104" h="1530900">
                  <a:moveTo>
                    <a:pt x="0" y="0"/>
                  </a:moveTo>
                  <a:lnTo>
                    <a:pt x="4855104" y="0"/>
                  </a:lnTo>
                  <a:lnTo>
                    <a:pt x="4855104" y="1530900"/>
                  </a:lnTo>
                  <a:lnTo>
                    <a:pt x="0" y="1530900"/>
                  </a:lnTo>
                  <a:lnTo>
                    <a:pt x="0" y="0"/>
                  </a:lnTo>
                  <a:close/>
                </a:path>
              </a:pathLst>
            </a:custGeom>
            <a:noFill/>
            <a:ln w="19050" cmpd="sng">
              <a:solidFill>
                <a:srgbClr val="0A3145"/>
              </a:solidFill>
            </a:ln>
          </p:spPr>
          <p:style>
            <a:lnRef idx="2">
              <a:scrgbClr r="0" g="0" b="0"/>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376810" tIns="354076" rIns="37681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Joint venture with WEIFU group, new district, </a:t>
              </a:r>
              <a:r>
                <a:rPr lang="en-US" sz="1400" kern="1200" dirty="0" smtClean="0"/>
                <a:t>WUXI</a:t>
              </a:r>
            </a:p>
            <a:p>
              <a:pPr marL="114300" lvl="1" indent="-114300" algn="l" defTabSz="622300">
                <a:lnSpc>
                  <a:spcPct val="90000"/>
                </a:lnSpc>
                <a:spcBef>
                  <a:spcPct val="0"/>
                </a:spcBef>
                <a:spcAft>
                  <a:spcPct val="15000"/>
                </a:spcAft>
                <a:buChar char="••"/>
              </a:pPr>
              <a:r>
                <a:rPr lang="zh-CN" altLang="en-US" sz="1400" dirty="0" smtClean="0"/>
                <a:t>与</a:t>
              </a:r>
              <a:r>
                <a:rPr lang="zh-CN" altLang="en-US" sz="1400" dirty="0"/>
                <a:t>威</a:t>
              </a:r>
              <a:r>
                <a:rPr lang="zh-CN" altLang="en-US" sz="1400" dirty="0" smtClean="0"/>
                <a:t>孚成立合资公司</a:t>
              </a:r>
              <a:endParaRPr lang="it-IT" sz="1400" kern="1200" dirty="0"/>
            </a:p>
          </p:txBody>
        </p:sp>
        <p:sp>
          <p:nvSpPr>
            <p:cNvPr id="21" name="Freeform 20"/>
            <p:cNvSpPr/>
            <p:nvPr/>
          </p:nvSpPr>
          <p:spPr>
            <a:xfrm>
              <a:off x="1911348" y="3667987"/>
              <a:ext cx="3939217" cy="489434"/>
            </a:xfrm>
            <a:custGeom>
              <a:avLst/>
              <a:gdLst>
                <a:gd name="connsiteX0" fmla="*/ 0 w 3939217"/>
                <a:gd name="connsiteY0" fmla="*/ 0 h 320346"/>
                <a:gd name="connsiteX1" fmla="*/ 3939217 w 3939217"/>
                <a:gd name="connsiteY1" fmla="*/ 0 h 320346"/>
                <a:gd name="connsiteX2" fmla="*/ 3939217 w 3939217"/>
                <a:gd name="connsiteY2" fmla="*/ 320346 h 320346"/>
                <a:gd name="connsiteX3" fmla="*/ 0 w 3939217"/>
                <a:gd name="connsiteY3" fmla="*/ 320346 h 320346"/>
                <a:gd name="connsiteX4" fmla="*/ 0 w 3939217"/>
                <a:gd name="connsiteY4" fmla="*/ 0 h 32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9217" h="320346">
                  <a:moveTo>
                    <a:pt x="0" y="0"/>
                  </a:moveTo>
                  <a:lnTo>
                    <a:pt x="3939217" y="0"/>
                  </a:lnTo>
                  <a:lnTo>
                    <a:pt x="3939217" y="320346"/>
                  </a:lnTo>
                  <a:lnTo>
                    <a:pt x="0" y="320346"/>
                  </a:lnTo>
                  <a:lnTo>
                    <a:pt x="0" y="0"/>
                  </a:lnTo>
                  <a:close/>
                </a:path>
              </a:pathLst>
            </a:custGeom>
            <a:solidFill>
              <a:srgbClr val="0A3145"/>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128458" tIns="0" rIns="128458" bIns="0" numCol="1" spcCol="1270" anchor="ctr" anchorCtr="0">
              <a:noAutofit/>
            </a:bodyPr>
            <a:lstStyle/>
            <a:p>
              <a:pPr lvl="0" algn="l" defTabSz="711200">
                <a:lnSpc>
                  <a:spcPct val="90000"/>
                </a:lnSpc>
                <a:spcBef>
                  <a:spcPct val="0"/>
                </a:spcBef>
                <a:spcAft>
                  <a:spcPct val="35000"/>
                </a:spcAft>
              </a:pPr>
              <a:r>
                <a:rPr lang="it-IT" sz="1600" kern="1200" dirty="0" smtClean="0"/>
                <a:t>Q3 2012 – Q3 2018</a:t>
              </a:r>
              <a:endParaRPr lang="it-IT" sz="1600" kern="1200" dirty="0"/>
            </a:p>
          </p:txBody>
        </p:sp>
      </p:grpSp>
      <p:sp>
        <p:nvSpPr>
          <p:cNvPr id="9" name="CasellaDiTesto 8"/>
          <p:cNvSpPr txBox="1"/>
          <p:nvPr/>
        </p:nvSpPr>
        <p:spPr>
          <a:xfrm>
            <a:off x="9165832" y="231013"/>
            <a:ext cx="2530662" cy="801951"/>
          </a:xfrm>
          <a:prstGeom prst="rect">
            <a:avLst/>
          </a:prstGeom>
          <a:noFill/>
        </p:spPr>
        <p:txBody>
          <a:bodyPr wrap="square" rtlCol="0">
            <a:spAutoFit/>
          </a:bodyPr>
          <a:lstStyle/>
          <a:p>
            <a:pPr algn="r"/>
            <a:r>
              <a:rPr lang="it-IT" sz="997" dirty="0">
                <a:cs typeface="Avenir Book"/>
              </a:rPr>
              <a:t>Company </a:t>
            </a:r>
            <a:r>
              <a:rPr lang="it-IT" sz="997" dirty="0" err="1">
                <a:cs typeface="Avenir Book"/>
              </a:rPr>
              <a:t>introduction</a:t>
            </a:r>
            <a:endParaRPr lang="it-IT" sz="997" dirty="0">
              <a:cs typeface="Avenir Book"/>
            </a:endParaRPr>
          </a:p>
          <a:p>
            <a:pPr algn="r"/>
            <a:r>
              <a:rPr lang="it-IT" dirty="0">
                <a:latin typeface="Arial Black" panose="020B0A04020102020204" pitchFamily="34" charset="0"/>
                <a:cs typeface="Avenir Book"/>
              </a:rPr>
              <a:t>HISTORY IN BRIEF</a:t>
            </a:r>
          </a:p>
          <a:p>
            <a:pPr algn="r"/>
            <a:r>
              <a:rPr lang="zh-CN" altLang="en-US" sz="1814" b="1" dirty="0">
                <a:cs typeface="Avenir Book"/>
              </a:rPr>
              <a:t>历史简介</a:t>
            </a:r>
            <a:endParaRPr lang="it-IT" sz="1814" b="1" dirty="0">
              <a:cs typeface="Avenir Book"/>
            </a:endParaRPr>
          </a:p>
        </p:txBody>
      </p:sp>
      <p:grpSp>
        <p:nvGrpSpPr>
          <p:cNvPr id="10" name="Gruppo 9"/>
          <p:cNvGrpSpPr/>
          <p:nvPr/>
        </p:nvGrpSpPr>
        <p:grpSpPr>
          <a:xfrm>
            <a:off x="470328" y="260369"/>
            <a:ext cx="2377600" cy="861453"/>
            <a:chOff x="667335" y="461685"/>
            <a:chExt cx="2621964" cy="949991"/>
          </a:xfrm>
        </p:grpSpPr>
        <p:pic>
          <p:nvPicPr>
            <p:cNvPr id="11" name="Immagine 10"/>
            <p:cNvPicPr>
              <a:picLocks noChangeAspect="1"/>
            </p:cNvPicPr>
            <p:nvPr/>
          </p:nvPicPr>
          <p:blipFill>
            <a:blip r:embed="rId2" cstate="print"/>
            <a:stretch>
              <a:fillRect/>
            </a:stretch>
          </p:blipFill>
          <p:spPr>
            <a:xfrm>
              <a:off x="680035" y="461685"/>
              <a:ext cx="2596565" cy="678742"/>
            </a:xfrm>
            <a:prstGeom prst="rect">
              <a:avLst/>
            </a:prstGeom>
          </p:spPr>
        </p:pic>
        <p:sp>
          <p:nvSpPr>
            <p:cNvPr id="12" name="CasellaDiTesto 11"/>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6" name="CasellaDiTesto 15"/>
          <p:cNvSpPr txBox="1"/>
          <p:nvPr/>
        </p:nvSpPr>
        <p:spPr>
          <a:xfrm>
            <a:off x="5197192" y="6596390"/>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6" name="Segnaposto numero diapositiva 5"/>
          <p:cNvSpPr>
            <a:spLocks noGrp="1"/>
          </p:cNvSpPr>
          <p:nvPr>
            <p:ph type="sldNum" sz="quarter" idx="12"/>
          </p:nvPr>
        </p:nvSpPr>
        <p:spPr>
          <a:xfrm>
            <a:off x="8610600" y="6323259"/>
            <a:ext cx="2743200" cy="365125"/>
          </a:xfrm>
        </p:spPr>
        <p:txBody>
          <a:bodyPr/>
          <a:lstStyle/>
          <a:p>
            <a:fld id="{5E1D6A6C-9BC6-45DC-B988-E4125A4898DB}" type="slidenum">
              <a:rPr lang="en-US" smtClean="0"/>
              <a:t>5</a:t>
            </a:fld>
            <a:endParaRPr lang="en-US" dirty="0"/>
          </a:p>
        </p:txBody>
      </p:sp>
      <p:sp>
        <p:nvSpPr>
          <p:cNvPr id="27" name="Freeform 26"/>
          <p:cNvSpPr/>
          <p:nvPr/>
        </p:nvSpPr>
        <p:spPr>
          <a:xfrm>
            <a:off x="843886" y="3665249"/>
            <a:ext cx="4734720" cy="703031"/>
          </a:xfrm>
          <a:custGeom>
            <a:avLst/>
            <a:gdLst>
              <a:gd name="connsiteX0" fmla="*/ 0 w 4855104"/>
              <a:gd name="connsiteY0" fmla="*/ 0 h 1530900"/>
              <a:gd name="connsiteX1" fmla="*/ 4855104 w 4855104"/>
              <a:gd name="connsiteY1" fmla="*/ 0 h 1530900"/>
              <a:gd name="connsiteX2" fmla="*/ 4855104 w 4855104"/>
              <a:gd name="connsiteY2" fmla="*/ 1530900 h 1530900"/>
              <a:gd name="connsiteX3" fmla="*/ 0 w 4855104"/>
              <a:gd name="connsiteY3" fmla="*/ 1530900 h 1530900"/>
              <a:gd name="connsiteX4" fmla="*/ 0 w 4855104"/>
              <a:gd name="connsiteY4" fmla="*/ 0 h 153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104" h="1530900">
                <a:moveTo>
                  <a:pt x="0" y="0"/>
                </a:moveTo>
                <a:lnTo>
                  <a:pt x="4855104" y="0"/>
                </a:lnTo>
                <a:lnTo>
                  <a:pt x="4855104" y="1530900"/>
                </a:lnTo>
                <a:lnTo>
                  <a:pt x="0" y="1530900"/>
                </a:lnTo>
                <a:lnTo>
                  <a:pt x="0" y="0"/>
                </a:lnTo>
                <a:close/>
              </a:path>
            </a:pathLst>
          </a:custGeom>
          <a:noFill/>
          <a:ln w="19050" cmpd="sng">
            <a:solidFill>
              <a:srgbClr val="0A3145"/>
            </a:solidFill>
          </a:ln>
        </p:spPr>
        <p:style>
          <a:lnRef idx="2">
            <a:scrgbClr r="0" g="0" b="0"/>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376810" tIns="354076" rIns="376810" bIns="99568" numCol="1" spcCol="1270" anchor="t" anchorCtr="0">
            <a:noAutofit/>
          </a:bodyPr>
          <a:lstStyle/>
          <a:p>
            <a:pPr lvl="0"/>
            <a:r>
              <a:rPr lang="en-US" sz="1400" dirty="0">
                <a:solidFill>
                  <a:schemeClr val="tx1"/>
                </a:solidFill>
              </a:rPr>
              <a:t>WGT relocate in </a:t>
            </a:r>
            <a:r>
              <a:rPr lang="en-US" sz="1400" dirty="0" err="1">
                <a:solidFill>
                  <a:schemeClr val="tx1"/>
                </a:solidFill>
              </a:rPr>
              <a:t>Huishan</a:t>
            </a:r>
            <a:r>
              <a:rPr lang="en-US" sz="1400" dirty="0">
                <a:solidFill>
                  <a:schemeClr val="tx1"/>
                </a:solidFill>
              </a:rPr>
              <a:t> district, WUXI  </a:t>
            </a:r>
            <a:r>
              <a:rPr lang="zh-CN" altLang="en-US" sz="1400" dirty="0">
                <a:solidFill>
                  <a:schemeClr val="tx1"/>
                </a:solidFill>
              </a:rPr>
              <a:t>搬厂至惠山区</a:t>
            </a:r>
            <a:r>
              <a:rPr lang="en-US" sz="1400" dirty="0">
                <a:solidFill>
                  <a:schemeClr val="tx1"/>
                </a:solidFill>
              </a:rPr>
              <a:t>  </a:t>
            </a:r>
          </a:p>
        </p:txBody>
      </p:sp>
      <p:sp>
        <p:nvSpPr>
          <p:cNvPr id="29" name="Freeform 28"/>
          <p:cNvSpPr/>
          <p:nvPr/>
        </p:nvSpPr>
        <p:spPr>
          <a:xfrm>
            <a:off x="1230825" y="3490881"/>
            <a:ext cx="3841543" cy="348735"/>
          </a:xfrm>
          <a:custGeom>
            <a:avLst/>
            <a:gdLst>
              <a:gd name="connsiteX0" fmla="*/ 0 w 3939217"/>
              <a:gd name="connsiteY0" fmla="*/ 0 h 320346"/>
              <a:gd name="connsiteX1" fmla="*/ 3939217 w 3939217"/>
              <a:gd name="connsiteY1" fmla="*/ 0 h 320346"/>
              <a:gd name="connsiteX2" fmla="*/ 3939217 w 3939217"/>
              <a:gd name="connsiteY2" fmla="*/ 320346 h 320346"/>
              <a:gd name="connsiteX3" fmla="*/ 0 w 3939217"/>
              <a:gd name="connsiteY3" fmla="*/ 320346 h 320346"/>
              <a:gd name="connsiteX4" fmla="*/ 0 w 3939217"/>
              <a:gd name="connsiteY4" fmla="*/ 0 h 32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9217" h="320346">
                <a:moveTo>
                  <a:pt x="0" y="0"/>
                </a:moveTo>
                <a:lnTo>
                  <a:pt x="3939217" y="0"/>
                </a:lnTo>
                <a:lnTo>
                  <a:pt x="3939217" y="320346"/>
                </a:lnTo>
                <a:lnTo>
                  <a:pt x="0" y="320346"/>
                </a:lnTo>
                <a:lnTo>
                  <a:pt x="0" y="0"/>
                </a:lnTo>
                <a:close/>
              </a:path>
            </a:pathLst>
          </a:custGeom>
          <a:solidFill>
            <a:srgbClr val="0A3145"/>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128458" tIns="0" rIns="128458" bIns="0" numCol="1" spcCol="1270" anchor="ctr" anchorCtr="0">
            <a:noAutofit/>
          </a:bodyPr>
          <a:lstStyle/>
          <a:p>
            <a:pPr lvl="0" algn="l" defTabSz="711200">
              <a:lnSpc>
                <a:spcPct val="90000"/>
              </a:lnSpc>
              <a:spcBef>
                <a:spcPct val="0"/>
              </a:spcBef>
              <a:spcAft>
                <a:spcPct val="35000"/>
              </a:spcAft>
            </a:pPr>
            <a:r>
              <a:rPr lang="en-US" sz="1600" dirty="0"/>
              <a:t>Q4</a:t>
            </a:r>
            <a:r>
              <a:rPr lang="it-IT" sz="1600" dirty="0"/>
              <a:t>.  2019</a:t>
            </a:r>
            <a:endParaRPr lang="it-IT" sz="1600" kern="1200" dirty="0"/>
          </a:p>
        </p:txBody>
      </p:sp>
      <p:sp>
        <p:nvSpPr>
          <p:cNvPr id="22" name="Freeform 21"/>
          <p:cNvSpPr/>
          <p:nvPr/>
        </p:nvSpPr>
        <p:spPr>
          <a:xfrm>
            <a:off x="4102914" y="1346353"/>
            <a:ext cx="5535550" cy="1962889"/>
          </a:xfrm>
          <a:custGeom>
            <a:avLst/>
            <a:gdLst>
              <a:gd name="connsiteX0" fmla="*/ 0 w 4855104"/>
              <a:gd name="connsiteY0" fmla="*/ 0 h 1530900"/>
              <a:gd name="connsiteX1" fmla="*/ 4855104 w 4855104"/>
              <a:gd name="connsiteY1" fmla="*/ 0 h 1530900"/>
              <a:gd name="connsiteX2" fmla="*/ 4855104 w 4855104"/>
              <a:gd name="connsiteY2" fmla="*/ 1530900 h 1530900"/>
              <a:gd name="connsiteX3" fmla="*/ 0 w 4855104"/>
              <a:gd name="connsiteY3" fmla="*/ 1530900 h 1530900"/>
              <a:gd name="connsiteX4" fmla="*/ 0 w 4855104"/>
              <a:gd name="connsiteY4" fmla="*/ 0 h 153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104" h="1530900">
                <a:moveTo>
                  <a:pt x="0" y="0"/>
                </a:moveTo>
                <a:lnTo>
                  <a:pt x="4855104" y="0"/>
                </a:lnTo>
                <a:lnTo>
                  <a:pt x="4855104" y="1530900"/>
                </a:lnTo>
                <a:lnTo>
                  <a:pt x="0" y="1530900"/>
                </a:lnTo>
                <a:lnTo>
                  <a:pt x="0" y="0"/>
                </a:lnTo>
                <a:close/>
              </a:path>
            </a:pathLst>
          </a:custGeom>
          <a:noFill/>
          <a:ln w="19050" cmpd="sng">
            <a:solidFill>
              <a:srgbClr val="0A3145"/>
            </a:solidFill>
          </a:ln>
        </p:spPr>
        <p:style>
          <a:lnRef idx="2">
            <a:scrgbClr r="0" g="0" b="0"/>
          </a:lnRef>
          <a:fillRef idx="1">
            <a:scrgbClr r="0" g="0" b="0"/>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376810" tIns="354076" rIns="376810" bIns="99568" numCol="1" spcCol="1270" anchor="t" anchorCtr="0">
            <a:noAutofit/>
          </a:bodyPr>
          <a:lstStyle/>
          <a:p>
            <a:pPr marL="285750" lvl="0" indent="-285750">
              <a:buFontTx/>
              <a:buChar char="-"/>
            </a:pPr>
            <a:r>
              <a:rPr lang="en-US" sz="1400" dirty="0" smtClean="0">
                <a:solidFill>
                  <a:schemeClr val="tx1"/>
                </a:solidFill>
              </a:rPr>
              <a:t>VARINELLI  </a:t>
            </a:r>
            <a:r>
              <a:rPr lang="en-US" sz="1400" dirty="0">
                <a:solidFill>
                  <a:schemeClr val="tx1"/>
                </a:solidFill>
              </a:rPr>
              <a:t>broach machine 120Ton </a:t>
            </a:r>
            <a:r>
              <a:rPr lang="zh-CN" altLang="en-US" sz="1400" dirty="0">
                <a:solidFill>
                  <a:schemeClr val="tx1"/>
                </a:solidFill>
              </a:rPr>
              <a:t> </a:t>
            </a:r>
            <a:r>
              <a:rPr lang="en-US" sz="1400" dirty="0" smtClean="0">
                <a:solidFill>
                  <a:schemeClr val="tx1"/>
                </a:solidFill>
              </a:rPr>
              <a:t>120 </a:t>
            </a:r>
            <a:r>
              <a:rPr lang="zh-CN" altLang="en-US" sz="1400" dirty="0" smtClean="0">
                <a:solidFill>
                  <a:schemeClr val="tx1"/>
                </a:solidFill>
              </a:rPr>
              <a:t>吨</a:t>
            </a:r>
            <a:r>
              <a:rPr lang="zh-CN" altLang="en-US" sz="1400" dirty="0">
                <a:solidFill>
                  <a:schemeClr val="tx1"/>
                </a:solidFill>
              </a:rPr>
              <a:t>拉床</a:t>
            </a:r>
            <a:endParaRPr lang="en-US" sz="1400" dirty="0">
              <a:solidFill>
                <a:schemeClr val="tx1"/>
              </a:solidFill>
            </a:endParaRPr>
          </a:p>
          <a:p>
            <a:pPr marL="285750" lvl="0" indent="-285750">
              <a:buFontTx/>
              <a:buChar char="-"/>
            </a:pPr>
            <a:r>
              <a:rPr lang="en-US" sz="1400" dirty="0" smtClean="0">
                <a:solidFill>
                  <a:schemeClr val="tx1"/>
                </a:solidFill>
              </a:rPr>
              <a:t>CHONG QING  </a:t>
            </a:r>
            <a:r>
              <a:rPr lang="en-US" sz="1400" dirty="0">
                <a:solidFill>
                  <a:schemeClr val="tx1"/>
                </a:solidFill>
              </a:rPr>
              <a:t>CNC </a:t>
            </a:r>
            <a:r>
              <a:rPr lang="en-US" sz="1400" dirty="0" err="1">
                <a:solidFill>
                  <a:schemeClr val="tx1"/>
                </a:solidFill>
              </a:rPr>
              <a:t>Hobbing</a:t>
            </a:r>
            <a:r>
              <a:rPr lang="en-US" sz="1400" dirty="0">
                <a:solidFill>
                  <a:schemeClr val="tx1"/>
                </a:solidFill>
              </a:rPr>
              <a:t> </a:t>
            </a:r>
            <a:r>
              <a:rPr lang="en-US" sz="1400" dirty="0" smtClean="0">
                <a:solidFill>
                  <a:schemeClr val="tx1"/>
                </a:solidFill>
              </a:rPr>
              <a:t> 6 axis   </a:t>
            </a:r>
            <a:r>
              <a:rPr lang="zh-CN" altLang="en-US" sz="1400" dirty="0" smtClean="0">
                <a:solidFill>
                  <a:schemeClr val="tx1"/>
                </a:solidFill>
              </a:rPr>
              <a:t>重庆滚齿机</a:t>
            </a:r>
            <a:endParaRPr lang="en-US" sz="1400" dirty="0">
              <a:solidFill>
                <a:schemeClr val="tx1"/>
              </a:solidFill>
            </a:endParaRPr>
          </a:p>
          <a:p>
            <a:pPr marL="285750" lvl="0" indent="-285750">
              <a:buFontTx/>
              <a:buChar char="-"/>
            </a:pPr>
            <a:r>
              <a:rPr lang="en-US" sz="1400" dirty="0" smtClean="0">
                <a:solidFill>
                  <a:schemeClr val="tx1"/>
                </a:solidFill>
              </a:rPr>
              <a:t>DOOSAN CNC  </a:t>
            </a:r>
            <a:r>
              <a:rPr lang="en-US" sz="1400" dirty="0">
                <a:solidFill>
                  <a:schemeClr val="tx1"/>
                </a:solidFill>
              </a:rPr>
              <a:t>turning  </a:t>
            </a:r>
            <a:r>
              <a:rPr lang="en-US" sz="1400" dirty="0" smtClean="0">
                <a:solidFill>
                  <a:schemeClr val="tx1"/>
                </a:solidFill>
              </a:rPr>
              <a:t> </a:t>
            </a:r>
            <a:r>
              <a:rPr lang="zh-CN" altLang="en-US" sz="1400" dirty="0" smtClean="0">
                <a:solidFill>
                  <a:schemeClr val="tx1"/>
                </a:solidFill>
              </a:rPr>
              <a:t>斗山</a:t>
            </a:r>
            <a:r>
              <a:rPr lang="en-US" altLang="zh-CN" sz="1400" dirty="0" smtClean="0">
                <a:solidFill>
                  <a:schemeClr val="tx1"/>
                </a:solidFill>
              </a:rPr>
              <a:t>CNC </a:t>
            </a:r>
          </a:p>
          <a:p>
            <a:pPr marL="285750" lvl="0" indent="-285750">
              <a:buFontTx/>
              <a:buChar char="-"/>
            </a:pPr>
            <a:r>
              <a:rPr lang="en-US" sz="1400" dirty="0" smtClean="0">
                <a:solidFill>
                  <a:schemeClr val="tx1"/>
                </a:solidFill>
              </a:rPr>
              <a:t>FANUC robot automatic line for broach equipment </a:t>
            </a:r>
            <a:r>
              <a:rPr lang="zh-CN" altLang="en-US" sz="1400" dirty="0" smtClean="0">
                <a:solidFill>
                  <a:schemeClr val="tx1"/>
                </a:solidFill>
              </a:rPr>
              <a:t>拉床工装</a:t>
            </a:r>
            <a:r>
              <a:rPr lang="en-US" altLang="zh-CN" sz="1400" dirty="0" smtClean="0">
                <a:solidFill>
                  <a:schemeClr val="tx1"/>
                </a:solidFill>
              </a:rPr>
              <a:t>-</a:t>
            </a:r>
            <a:r>
              <a:rPr lang="zh-CN" altLang="en-US" sz="1400" dirty="0" smtClean="0">
                <a:solidFill>
                  <a:schemeClr val="tx1"/>
                </a:solidFill>
              </a:rPr>
              <a:t>自动机械手生产线</a:t>
            </a:r>
            <a:endParaRPr lang="en-US" sz="1400" dirty="0" smtClean="0">
              <a:solidFill>
                <a:schemeClr val="tx1"/>
              </a:solidFill>
            </a:endParaRPr>
          </a:p>
          <a:p>
            <a:pPr marL="285750" lvl="0" indent="-285750">
              <a:buFontTx/>
              <a:buChar char="-"/>
            </a:pPr>
            <a:r>
              <a:rPr lang="en-US" sz="1400" dirty="0" smtClean="0">
                <a:solidFill>
                  <a:schemeClr val="tx1"/>
                </a:solidFill>
              </a:rPr>
              <a:t>Ultrasonic and MT not destructive tests equipment and certification</a:t>
            </a:r>
          </a:p>
          <a:p>
            <a:pPr marL="285750" lvl="0" indent="-285750">
              <a:buFontTx/>
              <a:buChar char="-"/>
            </a:pPr>
            <a:endParaRPr lang="en-US" sz="1400" dirty="0">
              <a:solidFill>
                <a:schemeClr val="tx1"/>
              </a:solidFill>
            </a:endParaRPr>
          </a:p>
          <a:p>
            <a:pPr lvl="0"/>
            <a:endParaRPr lang="en-US" sz="1400" dirty="0">
              <a:solidFill>
                <a:schemeClr val="tx1"/>
              </a:solidFill>
            </a:endParaRPr>
          </a:p>
        </p:txBody>
      </p:sp>
      <p:sp>
        <p:nvSpPr>
          <p:cNvPr id="23" name="Freeform 22"/>
          <p:cNvSpPr/>
          <p:nvPr/>
        </p:nvSpPr>
        <p:spPr>
          <a:xfrm>
            <a:off x="4769057" y="1100699"/>
            <a:ext cx="3841543" cy="348735"/>
          </a:xfrm>
          <a:custGeom>
            <a:avLst/>
            <a:gdLst>
              <a:gd name="connsiteX0" fmla="*/ 0 w 3939217"/>
              <a:gd name="connsiteY0" fmla="*/ 0 h 320346"/>
              <a:gd name="connsiteX1" fmla="*/ 3939217 w 3939217"/>
              <a:gd name="connsiteY1" fmla="*/ 0 h 320346"/>
              <a:gd name="connsiteX2" fmla="*/ 3939217 w 3939217"/>
              <a:gd name="connsiteY2" fmla="*/ 320346 h 320346"/>
              <a:gd name="connsiteX3" fmla="*/ 0 w 3939217"/>
              <a:gd name="connsiteY3" fmla="*/ 320346 h 320346"/>
              <a:gd name="connsiteX4" fmla="*/ 0 w 3939217"/>
              <a:gd name="connsiteY4" fmla="*/ 0 h 32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9217" h="320346">
                <a:moveTo>
                  <a:pt x="0" y="0"/>
                </a:moveTo>
                <a:lnTo>
                  <a:pt x="3939217" y="0"/>
                </a:lnTo>
                <a:lnTo>
                  <a:pt x="3939217" y="320346"/>
                </a:lnTo>
                <a:lnTo>
                  <a:pt x="0" y="320346"/>
                </a:lnTo>
                <a:lnTo>
                  <a:pt x="0" y="0"/>
                </a:lnTo>
                <a:close/>
              </a:path>
            </a:pathLst>
          </a:custGeom>
          <a:solidFill>
            <a:srgbClr val="0A3145"/>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128458" tIns="0" rIns="128458" bIns="0" numCol="1" spcCol="1270" anchor="ctr" anchorCtr="0">
            <a:noAutofit/>
          </a:bodyPr>
          <a:lstStyle/>
          <a:p>
            <a:pPr lvl="0" algn="l" defTabSz="711200">
              <a:lnSpc>
                <a:spcPct val="90000"/>
              </a:lnSpc>
              <a:spcBef>
                <a:spcPct val="0"/>
              </a:spcBef>
              <a:spcAft>
                <a:spcPct val="35000"/>
              </a:spcAft>
            </a:pPr>
            <a:r>
              <a:rPr lang="it-IT" sz="1600" dirty="0" smtClean="0"/>
              <a:t>2021</a:t>
            </a:r>
            <a:endParaRPr lang="it-IT" sz="1600" kern="1200" dirty="0"/>
          </a:p>
        </p:txBody>
      </p:sp>
      <p:sp>
        <p:nvSpPr>
          <p:cNvPr id="3" name="Right Arrow 2"/>
          <p:cNvSpPr/>
          <p:nvPr/>
        </p:nvSpPr>
        <p:spPr>
          <a:xfrm rot="13051224">
            <a:off x="4218279" y="4877101"/>
            <a:ext cx="1708179" cy="605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ight Arrow 3"/>
          <p:cNvSpPr/>
          <p:nvPr/>
        </p:nvSpPr>
        <p:spPr>
          <a:xfrm rot="20617266">
            <a:off x="5766858" y="3286748"/>
            <a:ext cx="1845940" cy="562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6922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sellaDiTesto 25"/>
          <p:cNvSpPr txBox="1"/>
          <p:nvPr/>
        </p:nvSpPr>
        <p:spPr>
          <a:xfrm>
            <a:off x="8839117" y="187815"/>
            <a:ext cx="2441647" cy="804131"/>
          </a:xfrm>
          <a:prstGeom prst="rect">
            <a:avLst/>
          </a:prstGeom>
          <a:noFill/>
        </p:spPr>
        <p:txBody>
          <a:bodyPr wrap="square" rtlCol="0">
            <a:spAutoFit/>
          </a:bodyPr>
          <a:lstStyle/>
          <a:p>
            <a:pPr algn="r"/>
            <a:r>
              <a:rPr lang="it-IT" sz="997" dirty="0" err="1">
                <a:cs typeface="Avenir Book"/>
              </a:rPr>
              <a:t>Products</a:t>
            </a:r>
            <a:r>
              <a:rPr lang="it-IT" sz="997" dirty="0">
                <a:cs typeface="Avenir Book"/>
              </a:rPr>
              <a:t> &amp; </a:t>
            </a:r>
            <a:r>
              <a:rPr lang="it-IT" sz="997" dirty="0" err="1">
                <a:cs typeface="Avenir Book"/>
              </a:rPr>
              <a:t>markets</a:t>
            </a:r>
            <a:endParaRPr lang="it-IT" sz="997" dirty="0">
              <a:cs typeface="Avenir Book"/>
            </a:endParaRPr>
          </a:p>
          <a:p>
            <a:pPr algn="r"/>
            <a:r>
              <a:rPr lang="it-IT" dirty="0">
                <a:latin typeface="Arial Black" panose="020B0A04020102020204" pitchFamily="34" charset="0"/>
                <a:cs typeface="Avenir Book"/>
              </a:rPr>
              <a:t>PRODUCTS</a:t>
            </a:r>
          </a:p>
          <a:p>
            <a:pPr algn="r"/>
            <a:r>
              <a:rPr lang="zh-CN" altLang="en-US" sz="1814" b="1" dirty="0">
                <a:cs typeface="Avenir Book"/>
              </a:rPr>
              <a:t>产品</a:t>
            </a:r>
            <a:r>
              <a:rPr lang="it-IT" sz="1814" b="1" dirty="0">
                <a:cs typeface="Avenir Book"/>
              </a:rPr>
              <a:t> </a:t>
            </a:r>
          </a:p>
        </p:txBody>
      </p:sp>
      <p:grpSp>
        <p:nvGrpSpPr>
          <p:cNvPr id="25" name="Gruppo 24"/>
          <p:cNvGrpSpPr/>
          <p:nvPr/>
        </p:nvGrpSpPr>
        <p:grpSpPr>
          <a:xfrm>
            <a:off x="470328" y="260369"/>
            <a:ext cx="2377600" cy="861453"/>
            <a:chOff x="667335" y="461685"/>
            <a:chExt cx="2621964" cy="949991"/>
          </a:xfrm>
        </p:grpSpPr>
        <p:pic>
          <p:nvPicPr>
            <p:cNvPr id="27" name="Immagine 26"/>
            <p:cNvPicPr>
              <a:picLocks noChangeAspect="1"/>
            </p:cNvPicPr>
            <p:nvPr/>
          </p:nvPicPr>
          <p:blipFill>
            <a:blip r:embed="rId2" cstate="print"/>
            <a:stretch>
              <a:fillRect/>
            </a:stretch>
          </p:blipFill>
          <p:spPr>
            <a:xfrm>
              <a:off x="680035" y="461685"/>
              <a:ext cx="2596565" cy="678742"/>
            </a:xfrm>
            <a:prstGeom prst="rect">
              <a:avLst/>
            </a:prstGeom>
          </p:spPr>
        </p:pic>
        <p:sp>
          <p:nvSpPr>
            <p:cNvPr id="29" name="CasellaDiTesto 28"/>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31" name="CasellaDiTesto 30"/>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3" name="Segnaposto numero diapositiva 2"/>
          <p:cNvSpPr>
            <a:spLocks noGrp="1"/>
          </p:cNvSpPr>
          <p:nvPr>
            <p:ph type="sldNum" sz="quarter" idx="12"/>
          </p:nvPr>
        </p:nvSpPr>
        <p:spPr/>
        <p:txBody>
          <a:bodyPr/>
          <a:lstStyle/>
          <a:p>
            <a:fld id="{5E1D6A6C-9BC6-45DC-B988-E4125A4898DB}" type="slidenum">
              <a:rPr lang="en-US" smtClean="0"/>
              <a:t>6</a:t>
            </a:fld>
            <a:endParaRPr lang="en-US"/>
          </a:p>
        </p:txBody>
      </p:sp>
      <p:pic>
        <p:nvPicPr>
          <p:cNvPr id="4" name="Picture 3"/>
          <p:cNvPicPr>
            <a:picLocks noChangeAspect="1"/>
          </p:cNvPicPr>
          <p:nvPr/>
        </p:nvPicPr>
        <p:blipFill rotWithShape="1">
          <a:blip r:embed="rId3"/>
          <a:srcRect l="6819" t="23088" r="3183" b="15532"/>
          <a:stretch/>
        </p:blipFill>
        <p:spPr>
          <a:xfrm>
            <a:off x="163772" y="1429091"/>
            <a:ext cx="11709779" cy="4490114"/>
          </a:xfrm>
          <a:prstGeom prst="rect">
            <a:avLst/>
          </a:prstGeom>
        </p:spPr>
      </p:pic>
    </p:spTree>
    <p:extLst>
      <p:ext uri="{BB962C8B-B14F-4D97-AF65-F5344CB8AC3E}">
        <p14:creationId xmlns:p14="http://schemas.microsoft.com/office/powerpoint/2010/main" val="316054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uppo 46"/>
          <p:cNvGrpSpPr>
            <a:grpSpLocks noChangeAspect="1"/>
          </p:cNvGrpSpPr>
          <p:nvPr/>
        </p:nvGrpSpPr>
        <p:grpSpPr>
          <a:xfrm>
            <a:off x="5972694" y="1025578"/>
            <a:ext cx="1997406" cy="1399757"/>
            <a:chOff x="5909271" y="721076"/>
            <a:chExt cx="2589242" cy="1814510"/>
          </a:xfrm>
        </p:grpSpPr>
        <p:pic>
          <p:nvPicPr>
            <p:cNvPr id="49" name="Immagine 48"/>
            <p:cNvPicPr>
              <a:picLocks noChangeAspect="1"/>
            </p:cNvPicPr>
            <p:nvPr/>
          </p:nvPicPr>
          <p:blipFill rotWithShape="1">
            <a:blip r:embed="rId2" cstate="screen">
              <a:duotone>
                <a:schemeClr val="bg2">
                  <a:shade val="45000"/>
                  <a:satMod val="135000"/>
                </a:schemeClr>
                <a:prstClr val="white"/>
              </a:duotone>
            </a:blip>
            <a:srcRect/>
            <a:stretch>
              <a:fillRect/>
            </a:stretch>
          </p:blipFill>
          <p:spPr>
            <a:xfrm>
              <a:off x="5952052" y="721076"/>
              <a:ext cx="2039622" cy="1062304"/>
            </a:xfrm>
            <a:prstGeom prst="rect">
              <a:avLst/>
            </a:prstGeom>
          </p:spPr>
        </p:pic>
        <p:sp>
          <p:nvSpPr>
            <p:cNvPr id="51" name="Rectangle 23"/>
            <p:cNvSpPr/>
            <p:nvPr/>
          </p:nvSpPr>
          <p:spPr>
            <a:xfrm>
              <a:off x="5909271" y="1857334"/>
              <a:ext cx="2589242" cy="678252"/>
            </a:xfrm>
            <a:prstGeom prst="rect">
              <a:avLst/>
            </a:prstGeom>
          </p:spPr>
          <p:txBody>
            <a:bodyPr wrap="none">
              <a:spAutoFit/>
            </a:bodyPr>
            <a:lstStyle/>
            <a:p>
              <a:pPr algn="ctr"/>
              <a:r>
                <a:rPr lang="en-US" sz="1400" b="1" spc="272" dirty="0">
                  <a:cs typeface="Avenir Book"/>
                </a:rPr>
                <a:t>Rotation reducer</a:t>
              </a:r>
            </a:p>
            <a:p>
              <a:pPr algn="ctr"/>
              <a:r>
                <a:rPr lang="zh-CN" altLang="en-US" sz="1400" b="1" spc="272" dirty="0">
                  <a:cs typeface="Avenir Book"/>
                </a:rPr>
                <a:t>回转减速机</a:t>
              </a:r>
              <a:endParaRPr lang="en-US" sz="1400" b="1" spc="272" dirty="0">
                <a:cs typeface="Avenir Book"/>
              </a:endParaRPr>
            </a:p>
          </p:txBody>
        </p:sp>
      </p:grpSp>
      <p:grpSp>
        <p:nvGrpSpPr>
          <p:cNvPr id="56" name="Gruppo 55"/>
          <p:cNvGrpSpPr>
            <a:grpSpLocks noChangeAspect="1"/>
          </p:cNvGrpSpPr>
          <p:nvPr/>
        </p:nvGrpSpPr>
        <p:grpSpPr>
          <a:xfrm>
            <a:off x="7514201" y="1102465"/>
            <a:ext cx="2025212" cy="1363621"/>
            <a:chOff x="8081039" y="853246"/>
            <a:chExt cx="2548331" cy="1715851"/>
          </a:xfrm>
        </p:grpSpPr>
        <p:pic>
          <p:nvPicPr>
            <p:cNvPr id="59" name="Picture 5"/>
            <p:cNvPicPr>
              <a:picLocks noChangeAspect="1" noChangeArrowheads="1"/>
            </p:cNvPicPr>
            <p:nvPr/>
          </p:nvPicPr>
          <p:blipFill>
            <a:blip r:embed="rId3" cstate="email">
              <a:duotone>
                <a:schemeClr val="bg2">
                  <a:shade val="45000"/>
                  <a:satMod val="135000"/>
                </a:schemeClr>
                <a:prstClr val="white"/>
              </a:duotone>
            </a:blip>
            <a:srcRect/>
            <a:stretch>
              <a:fillRect/>
            </a:stretch>
          </p:blipFill>
          <p:spPr bwMode="auto">
            <a:xfrm>
              <a:off x="8081039" y="853246"/>
              <a:ext cx="2548331" cy="100530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ectangle 23"/>
            <p:cNvSpPr/>
            <p:nvPr/>
          </p:nvSpPr>
          <p:spPr>
            <a:xfrm>
              <a:off x="8785043" y="1910727"/>
              <a:ext cx="817395" cy="658370"/>
            </a:xfrm>
            <a:prstGeom prst="rect">
              <a:avLst/>
            </a:prstGeom>
          </p:spPr>
          <p:txBody>
            <a:bodyPr wrap="none">
              <a:spAutoFit/>
            </a:bodyPr>
            <a:lstStyle/>
            <a:p>
              <a:pPr algn="ctr"/>
              <a:r>
                <a:rPr lang="en-US" sz="1400" b="1" spc="272" dirty="0">
                  <a:cs typeface="Avenir Book"/>
                </a:rPr>
                <a:t>Axle</a:t>
              </a:r>
            </a:p>
            <a:p>
              <a:pPr algn="ctr"/>
              <a:r>
                <a:rPr lang="zh-CN" altLang="en-US" sz="1400" b="1" spc="272" dirty="0">
                  <a:cs typeface="Avenir Book"/>
                </a:rPr>
                <a:t>车桥</a:t>
              </a:r>
              <a:endParaRPr lang="en-US" sz="1400" b="1" spc="272" dirty="0">
                <a:cs typeface="Avenir Book"/>
              </a:endParaRPr>
            </a:p>
          </p:txBody>
        </p:sp>
      </p:grpSp>
      <p:sp>
        <p:nvSpPr>
          <p:cNvPr id="31" name="CasellaDiTesto 30"/>
          <p:cNvSpPr txBox="1"/>
          <p:nvPr/>
        </p:nvSpPr>
        <p:spPr>
          <a:xfrm>
            <a:off x="7411400" y="360925"/>
            <a:ext cx="4475800" cy="801951"/>
          </a:xfrm>
          <a:prstGeom prst="rect">
            <a:avLst/>
          </a:prstGeom>
          <a:noFill/>
        </p:spPr>
        <p:txBody>
          <a:bodyPr wrap="square" rtlCol="0">
            <a:spAutoFit/>
          </a:bodyPr>
          <a:lstStyle/>
          <a:p>
            <a:pPr algn="r"/>
            <a:r>
              <a:rPr lang="it-IT" sz="997" dirty="0" err="1">
                <a:cs typeface="Avenir Book"/>
              </a:rPr>
              <a:t>Products</a:t>
            </a:r>
            <a:r>
              <a:rPr lang="it-IT" sz="997" dirty="0">
                <a:cs typeface="Avenir Book"/>
              </a:rPr>
              <a:t> &amp; </a:t>
            </a:r>
            <a:r>
              <a:rPr lang="it-IT" sz="997" dirty="0" err="1">
                <a:cs typeface="Avenir Book"/>
              </a:rPr>
              <a:t>markets</a:t>
            </a:r>
            <a:endParaRPr lang="it-IT" sz="997" dirty="0">
              <a:cs typeface="Avenir Book"/>
            </a:endParaRPr>
          </a:p>
          <a:p>
            <a:pPr algn="r"/>
            <a:r>
              <a:rPr lang="it-IT" b="1" dirty="0">
                <a:latin typeface="Arial Black" panose="020B0A04020102020204" pitchFamily="34" charset="0"/>
                <a:cs typeface="Avenir Book"/>
              </a:rPr>
              <a:t>MARKETS AND APPLICATIONS</a:t>
            </a:r>
          </a:p>
          <a:p>
            <a:pPr algn="r"/>
            <a:r>
              <a:rPr lang="zh-CN" altLang="en-US" sz="1814" b="1" dirty="0">
                <a:cs typeface="Avenir Book"/>
              </a:rPr>
              <a:t>市场及应用</a:t>
            </a:r>
            <a:endParaRPr lang="it-IT" sz="1814" b="1" dirty="0">
              <a:cs typeface="Avenir Book"/>
            </a:endParaRPr>
          </a:p>
        </p:txBody>
      </p:sp>
      <p:grpSp>
        <p:nvGrpSpPr>
          <p:cNvPr id="35" name="Gruppo 34"/>
          <p:cNvGrpSpPr>
            <a:grpSpLocks noChangeAspect="1"/>
          </p:cNvGrpSpPr>
          <p:nvPr/>
        </p:nvGrpSpPr>
        <p:grpSpPr>
          <a:xfrm>
            <a:off x="2782207" y="991662"/>
            <a:ext cx="1824601" cy="1417865"/>
            <a:chOff x="2942565" y="1176641"/>
            <a:chExt cx="1967449" cy="1528870"/>
          </a:xfrm>
        </p:grpSpPr>
        <p:pic>
          <p:nvPicPr>
            <p:cNvPr id="38" name="Immagine 37"/>
            <p:cNvPicPr>
              <a:picLocks noChangeAspect="1"/>
            </p:cNvPicPr>
            <p:nvPr/>
          </p:nvPicPr>
          <p:blipFill rotWithShape="1">
            <a:blip r:embed="rId4" cstate="screen">
              <a:duotone>
                <a:schemeClr val="bg2">
                  <a:shade val="45000"/>
                  <a:satMod val="135000"/>
                </a:schemeClr>
                <a:prstClr val="white"/>
              </a:duotone>
            </a:blip>
            <a:srcRect/>
            <a:stretch>
              <a:fillRect/>
            </a:stretch>
          </p:blipFill>
          <p:spPr>
            <a:xfrm>
              <a:off x="2942565" y="1176641"/>
              <a:ext cx="1967449" cy="1001740"/>
            </a:xfrm>
            <a:prstGeom prst="rect">
              <a:avLst/>
            </a:prstGeom>
          </p:spPr>
        </p:pic>
        <p:sp>
          <p:nvSpPr>
            <p:cNvPr id="37" name="Rectangle 23"/>
            <p:cNvSpPr/>
            <p:nvPr/>
          </p:nvSpPr>
          <p:spPr>
            <a:xfrm>
              <a:off x="2942565" y="2141328"/>
              <a:ext cx="1936959" cy="564183"/>
            </a:xfrm>
            <a:prstGeom prst="rect">
              <a:avLst/>
            </a:prstGeom>
          </p:spPr>
          <p:txBody>
            <a:bodyPr wrap="none">
              <a:spAutoFit/>
            </a:bodyPr>
            <a:lstStyle/>
            <a:p>
              <a:pPr algn="ctr"/>
              <a:r>
                <a:rPr lang="en-US" sz="1400" b="1" spc="272" dirty="0">
                  <a:cs typeface="Avenir Book"/>
                </a:rPr>
                <a:t>Mixing reducer</a:t>
              </a:r>
            </a:p>
            <a:p>
              <a:pPr algn="ctr"/>
              <a:r>
                <a:rPr lang="zh-CN" altLang="en-US" sz="1400" b="1" spc="272" dirty="0">
                  <a:cs typeface="Avenir Book"/>
                </a:rPr>
                <a:t>搅拌车减速机</a:t>
              </a:r>
              <a:endParaRPr lang="en-US" sz="1400" b="1" spc="272" dirty="0">
                <a:cs typeface="Avenir Book"/>
              </a:endParaRPr>
            </a:p>
          </p:txBody>
        </p:sp>
      </p:grpSp>
      <p:cxnSp>
        <p:nvCxnSpPr>
          <p:cNvPr id="36" name="Connettore 1 35"/>
          <p:cNvCxnSpPr/>
          <p:nvPr/>
        </p:nvCxnSpPr>
        <p:spPr>
          <a:xfrm>
            <a:off x="3700544" y="2545118"/>
            <a:ext cx="0" cy="398299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1" name="Gruppo 40"/>
          <p:cNvGrpSpPr>
            <a:grpSpLocks noChangeAspect="1"/>
          </p:cNvGrpSpPr>
          <p:nvPr/>
        </p:nvGrpSpPr>
        <p:grpSpPr>
          <a:xfrm>
            <a:off x="4454094" y="980413"/>
            <a:ext cx="1647567" cy="1438040"/>
            <a:chOff x="4356113" y="622199"/>
            <a:chExt cx="2207502" cy="1926768"/>
          </a:xfrm>
        </p:grpSpPr>
        <p:pic>
          <p:nvPicPr>
            <p:cNvPr id="44" name="Picture 5"/>
            <p:cNvPicPr>
              <a:picLocks noChangeAspect="1"/>
            </p:cNvPicPr>
            <p:nvPr/>
          </p:nvPicPr>
          <p:blipFill>
            <a:blip r:embed="rId5" cstate="email">
              <a:duotone>
                <a:schemeClr val="bg2">
                  <a:shade val="45000"/>
                  <a:satMod val="135000"/>
                </a:schemeClr>
                <a:prstClr val="white"/>
              </a:duotone>
            </a:blip>
            <a:stretch>
              <a:fillRect/>
            </a:stretch>
          </p:blipFill>
          <p:spPr>
            <a:xfrm>
              <a:off x="4630707" y="622199"/>
              <a:ext cx="1714565" cy="1180272"/>
            </a:xfrm>
            <a:prstGeom prst="rect">
              <a:avLst/>
            </a:prstGeom>
          </p:spPr>
        </p:pic>
        <p:sp>
          <p:nvSpPr>
            <p:cNvPr id="45" name="Rectangle 23"/>
            <p:cNvSpPr/>
            <p:nvPr/>
          </p:nvSpPr>
          <p:spPr>
            <a:xfrm>
              <a:off x="4356113" y="1847927"/>
              <a:ext cx="2207502" cy="701040"/>
            </a:xfrm>
            <a:prstGeom prst="rect">
              <a:avLst/>
            </a:prstGeom>
          </p:spPr>
          <p:txBody>
            <a:bodyPr wrap="none">
              <a:spAutoFit/>
            </a:bodyPr>
            <a:lstStyle/>
            <a:p>
              <a:pPr algn="ctr"/>
              <a:r>
                <a:rPr lang="en-US" sz="1400" b="1" spc="272" dirty="0">
                  <a:cs typeface="Avenir Book"/>
                </a:rPr>
                <a:t>Drive reducer</a:t>
              </a:r>
            </a:p>
            <a:p>
              <a:pPr algn="ctr"/>
              <a:r>
                <a:rPr lang="zh-CN" altLang="en-US" sz="1400" b="1" spc="272" dirty="0">
                  <a:cs typeface="Avenir Book"/>
                </a:rPr>
                <a:t>驱动减速机</a:t>
              </a:r>
              <a:endParaRPr lang="en-US" sz="1400" b="1" spc="272" dirty="0">
                <a:cs typeface="Avenir Book"/>
              </a:endParaRPr>
            </a:p>
          </p:txBody>
        </p:sp>
      </p:grpSp>
      <p:cxnSp>
        <p:nvCxnSpPr>
          <p:cNvPr id="43" name="Connettore 1 42"/>
          <p:cNvCxnSpPr/>
          <p:nvPr/>
        </p:nvCxnSpPr>
        <p:spPr>
          <a:xfrm>
            <a:off x="5252343" y="2545118"/>
            <a:ext cx="0" cy="398299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Connettore 1 47"/>
          <p:cNvCxnSpPr/>
          <p:nvPr/>
        </p:nvCxnSpPr>
        <p:spPr>
          <a:xfrm>
            <a:off x="6844295" y="2545118"/>
            <a:ext cx="0" cy="398299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Connettore 1 52"/>
          <p:cNvCxnSpPr/>
          <p:nvPr/>
        </p:nvCxnSpPr>
        <p:spPr>
          <a:xfrm>
            <a:off x="9858195" y="2545118"/>
            <a:ext cx="0" cy="398299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Rectangle 23"/>
          <p:cNvSpPr/>
          <p:nvPr/>
        </p:nvSpPr>
        <p:spPr>
          <a:xfrm>
            <a:off x="8954953" y="1960694"/>
            <a:ext cx="1678088" cy="523220"/>
          </a:xfrm>
          <a:prstGeom prst="rect">
            <a:avLst/>
          </a:prstGeom>
        </p:spPr>
        <p:txBody>
          <a:bodyPr wrap="none">
            <a:spAutoFit/>
          </a:bodyPr>
          <a:lstStyle/>
          <a:p>
            <a:pPr algn="ctr"/>
            <a:r>
              <a:rPr lang="en-US" sz="1400" b="1" spc="272" dirty="0">
                <a:cs typeface="Avenir Book"/>
              </a:rPr>
              <a:t>Transmissions</a:t>
            </a:r>
          </a:p>
          <a:p>
            <a:pPr algn="ctr"/>
            <a:r>
              <a:rPr lang="zh-CN" altLang="en-US" sz="1400" b="1" spc="272" dirty="0">
                <a:cs typeface="Avenir Book"/>
              </a:rPr>
              <a:t>传动</a:t>
            </a:r>
            <a:endParaRPr lang="en-US" sz="1400" b="1" spc="272" dirty="0">
              <a:cs typeface="Avenir Book"/>
            </a:endParaRPr>
          </a:p>
        </p:txBody>
      </p:sp>
      <p:cxnSp>
        <p:nvCxnSpPr>
          <p:cNvPr id="58" name="Connettore 1 57"/>
          <p:cNvCxnSpPr/>
          <p:nvPr/>
        </p:nvCxnSpPr>
        <p:spPr>
          <a:xfrm>
            <a:off x="8413454" y="2545118"/>
            <a:ext cx="0" cy="3982991"/>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CasellaDiTesto 63"/>
          <p:cNvSpPr txBox="1"/>
          <p:nvPr/>
        </p:nvSpPr>
        <p:spPr>
          <a:xfrm>
            <a:off x="1625075" y="3044864"/>
            <a:ext cx="1468548" cy="738664"/>
          </a:xfrm>
          <a:prstGeom prst="rect">
            <a:avLst/>
          </a:prstGeom>
          <a:noFill/>
        </p:spPr>
        <p:txBody>
          <a:bodyPr wrap="square" rtlCol="0">
            <a:spAutoFit/>
          </a:bodyPr>
          <a:lstStyle/>
          <a:p>
            <a:pPr algn="r"/>
            <a:r>
              <a:rPr lang="it-IT" sz="1400" b="1" spc="272" dirty="0">
                <a:cs typeface="Avenir Book"/>
              </a:rPr>
              <a:t>Agricolture</a:t>
            </a:r>
          </a:p>
          <a:p>
            <a:pPr algn="r"/>
            <a:r>
              <a:rPr lang="it-IT" sz="1400" b="1" spc="272" dirty="0">
                <a:cs typeface="Avenir Book"/>
              </a:rPr>
              <a:t>Market</a:t>
            </a:r>
          </a:p>
          <a:p>
            <a:pPr algn="r"/>
            <a:r>
              <a:rPr lang="zh-CN" altLang="en-US" sz="1400" b="1" spc="272" dirty="0">
                <a:cs typeface="Avenir Book"/>
              </a:rPr>
              <a:t>农业机械</a:t>
            </a:r>
            <a:endParaRPr lang="it-IT" sz="1400" b="1" spc="272" dirty="0">
              <a:cs typeface="Avenir Book"/>
            </a:endParaRPr>
          </a:p>
        </p:txBody>
      </p:sp>
      <p:sp>
        <p:nvSpPr>
          <p:cNvPr id="65" name="CasellaDiTesto 64"/>
          <p:cNvSpPr txBox="1"/>
          <p:nvPr/>
        </p:nvSpPr>
        <p:spPr>
          <a:xfrm>
            <a:off x="1355668" y="4028037"/>
            <a:ext cx="1738086" cy="738664"/>
          </a:xfrm>
          <a:prstGeom prst="rect">
            <a:avLst/>
          </a:prstGeom>
          <a:noFill/>
        </p:spPr>
        <p:txBody>
          <a:bodyPr wrap="square" rtlCol="0">
            <a:spAutoFit/>
          </a:bodyPr>
          <a:lstStyle/>
          <a:p>
            <a:pPr algn="r"/>
            <a:r>
              <a:rPr lang="it-IT" sz="1400" b="1" spc="272" dirty="0">
                <a:cs typeface="Avenir Book"/>
              </a:rPr>
              <a:t>Construction</a:t>
            </a:r>
          </a:p>
          <a:p>
            <a:pPr algn="r"/>
            <a:r>
              <a:rPr lang="it-IT" sz="1400" b="1" spc="272" dirty="0">
                <a:cs typeface="Avenir Book"/>
              </a:rPr>
              <a:t>Market</a:t>
            </a:r>
          </a:p>
          <a:p>
            <a:pPr algn="r"/>
            <a:r>
              <a:rPr lang="zh-CN" altLang="en-US" sz="1400" b="1" spc="272" dirty="0">
                <a:cs typeface="Avenir Book"/>
              </a:rPr>
              <a:t>建筑工程机械</a:t>
            </a:r>
            <a:endParaRPr lang="it-IT" sz="1400" b="1" spc="272" dirty="0">
              <a:cs typeface="Avenir Book"/>
            </a:endParaRPr>
          </a:p>
        </p:txBody>
      </p:sp>
      <p:sp>
        <p:nvSpPr>
          <p:cNvPr id="66" name="CasellaDiTesto 65"/>
          <p:cNvSpPr txBox="1"/>
          <p:nvPr/>
        </p:nvSpPr>
        <p:spPr>
          <a:xfrm>
            <a:off x="1625075" y="4898248"/>
            <a:ext cx="1468548" cy="738664"/>
          </a:xfrm>
          <a:prstGeom prst="rect">
            <a:avLst/>
          </a:prstGeom>
          <a:noFill/>
        </p:spPr>
        <p:txBody>
          <a:bodyPr wrap="square" rtlCol="0">
            <a:spAutoFit/>
          </a:bodyPr>
          <a:lstStyle/>
          <a:p>
            <a:pPr algn="r"/>
            <a:r>
              <a:rPr lang="it-IT" sz="1400" b="1" spc="272" dirty="0">
                <a:cs typeface="Avenir Book"/>
              </a:rPr>
              <a:t>Automotive</a:t>
            </a:r>
          </a:p>
          <a:p>
            <a:pPr algn="r"/>
            <a:r>
              <a:rPr lang="it-IT" sz="1400" b="1" spc="272" dirty="0">
                <a:cs typeface="Avenir Book"/>
              </a:rPr>
              <a:t>Market</a:t>
            </a:r>
          </a:p>
          <a:p>
            <a:pPr algn="r"/>
            <a:r>
              <a:rPr lang="zh-CN" altLang="en-US" sz="1400" b="1" spc="272" dirty="0">
                <a:cs typeface="Avenir Book"/>
              </a:rPr>
              <a:t>汽车行业</a:t>
            </a:r>
            <a:endParaRPr lang="it-IT" sz="1400" b="1" spc="272" dirty="0">
              <a:cs typeface="Avenir Book"/>
            </a:endParaRPr>
          </a:p>
        </p:txBody>
      </p:sp>
      <p:sp>
        <p:nvSpPr>
          <p:cNvPr id="67" name="CasellaDiTesto 66"/>
          <p:cNvSpPr txBox="1"/>
          <p:nvPr/>
        </p:nvSpPr>
        <p:spPr>
          <a:xfrm>
            <a:off x="1659128" y="5900006"/>
            <a:ext cx="1468548" cy="523220"/>
          </a:xfrm>
          <a:prstGeom prst="rect">
            <a:avLst/>
          </a:prstGeom>
          <a:noFill/>
        </p:spPr>
        <p:txBody>
          <a:bodyPr wrap="square" rtlCol="0">
            <a:spAutoFit/>
          </a:bodyPr>
          <a:lstStyle/>
          <a:p>
            <a:pPr algn="r"/>
            <a:r>
              <a:rPr lang="it-IT" sz="1400" b="1" spc="272" dirty="0">
                <a:cs typeface="Avenir Book"/>
              </a:rPr>
              <a:t>Wind power</a:t>
            </a:r>
          </a:p>
          <a:p>
            <a:pPr algn="r"/>
            <a:r>
              <a:rPr lang="zh-CN" altLang="en-US" sz="1400" b="1" spc="272" dirty="0">
                <a:cs typeface="Avenir Book"/>
              </a:rPr>
              <a:t>风电行业</a:t>
            </a:r>
            <a:endParaRPr lang="it-IT" sz="1400" b="1" spc="272" dirty="0">
              <a:cs typeface="Avenir Book"/>
            </a:endParaRPr>
          </a:p>
        </p:txBody>
      </p:sp>
      <p:cxnSp>
        <p:nvCxnSpPr>
          <p:cNvPr id="68" name="Connettore 1 67"/>
          <p:cNvCxnSpPr/>
          <p:nvPr/>
        </p:nvCxnSpPr>
        <p:spPr>
          <a:xfrm flipV="1">
            <a:off x="3397214" y="3230571"/>
            <a:ext cx="6715685" cy="1669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Connettore 1 68"/>
          <p:cNvCxnSpPr/>
          <p:nvPr/>
        </p:nvCxnSpPr>
        <p:spPr>
          <a:xfrm flipV="1">
            <a:off x="3397214" y="4201889"/>
            <a:ext cx="6715685" cy="1669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Connettore 1 69"/>
          <p:cNvCxnSpPr/>
          <p:nvPr/>
        </p:nvCxnSpPr>
        <p:spPr>
          <a:xfrm flipV="1">
            <a:off x="3397214" y="5157529"/>
            <a:ext cx="6715685" cy="1669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Connettore 1 70"/>
          <p:cNvCxnSpPr/>
          <p:nvPr/>
        </p:nvCxnSpPr>
        <p:spPr>
          <a:xfrm flipV="1">
            <a:off x="3397214" y="6038187"/>
            <a:ext cx="6715685" cy="16692"/>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2" name="Anello 71"/>
          <p:cNvSpPr>
            <a:spLocks noChangeAspect="1"/>
          </p:cNvSpPr>
          <p:nvPr/>
        </p:nvSpPr>
        <p:spPr>
          <a:xfrm>
            <a:off x="6780097" y="3168462"/>
            <a:ext cx="130578" cy="130578"/>
          </a:xfrm>
          <a:prstGeom prst="donut">
            <a:avLst/>
          </a:prstGeom>
          <a:solidFill>
            <a:srgbClr val="B70815"/>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800" dirty="0">
              <a:solidFill>
                <a:schemeClr val="tx1"/>
              </a:solidFill>
            </a:endParaRPr>
          </a:p>
        </p:txBody>
      </p:sp>
      <p:sp>
        <p:nvSpPr>
          <p:cNvPr id="73" name="Anello 72"/>
          <p:cNvSpPr>
            <a:spLocks noChangeAspect="1"/>
          </p:cNvSpPr>
          <p:nvPr/>
        </p:nvSpPr>
        <p:spPr>
          <a:xfrm>
            <a:off x="9793997" y="5093331"/>
            <a:ext cx="130578" cy="130578"/>
          </a:xfrm>
          <a:prstGeom prst="donut">
            <a:avLst/>
          </a:prstGeom>
          <a:solidFill>
            <a:srgbClr val="B70815"/>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32">
              <a:solidFill>
                <a:schemeClr val="tx1"/>
              </a:solidFill>
            </a:endParaRPr>
          </a:p>
        </p:txBody>
      </p:sp>
      <p:sp>
        <p:nvSpPr>
          <p:cNvPr id="74" name="Anello 73"/>
          <p:cNvSpPr>
            <a:spLocks noChangeAspect="1"/>
          </p:cNvSpPr>
          <p:nvPr/>
        </p:nvSpPr>
        <p:spPr>
          <a:xfrm>
            <a:off x="3636346" y="4149207"/>
            <a:ext cx="130578" cy="130578"/>
          </a:xfrm>
          <a:prstGeom prst="donut">
            <a:avLst/>
          </a:prstGeom>
          <a:solidFill>
            <a:srgbClr val="B70815"/>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32">
              <a:solidFill>
                <a:schemeClr val="tx1"/>
              </a:solidFill>
            </a:endParaRPr>
          </a:p>
        </p:txBody>
      </p:sp>
      <p:sp>
        <p:nvSpPr>
          <p:cNvPr id="75" name="Anello 74"/>
          <p:cNvSpPr>
            <a:spLocks noChangeAspect="1"/>
          </p:cNvSpPr>
          <p:nvPr/>
        </p:nvSpPr>
        <p:spPr>
          <a:xfrm>
            <a:off x="5188145" y="4145553"/>
            <a:ext cx="130578" cy="130578"/>
          </a:xfrm>
          <a:prstGeom prst="donut">
            <a:avLst/>
          </a:prstGeom>
          <a:solidFill>
            <a:srgbClr val="B70815"/>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32">
              <a:solidFill>
                <a:schemeClr val="tx1"/>
              </a:solidFill>
            </a:endParaRPr>
          </a:p>
        </p:txBody>
      </p:sp>
      <p:sp>
        <p:nvSpPr>
          <p:cNvPr id="76" name="Anello 75"/>
          <p:cNvSpPr>
            <a:spLocks noChangeAspect="1"/>
          </p:cNvSpPr>
          <p:nvPr/>
        </p:nvSpPr>
        <p:spPr>
          <a:xfrm>
            <a:off x="6780097" y="4145553"/>
            <a:ext cx="130578" cy="130578"/>
          </a:xfrm>
          <a:prstGeom prst="donut">
            <a:avLst/>
          </a:prstGeom>
          <a:solidFill>
            <a:srgbClr val="B70815"/>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32">
              <a:solidFill>
                <a:schemeClr val="tx1"/>
              </a:solidFill>
            </a:endParaRPr>
          </a:p>
        </p:txBody>
      </p:sp>
      <p:sp>
        <p:nvSpPr>
          <p:cNvPr id="77" name="Anello 76"/>
          <p:cNvSpPr>
            <a:spLocks noChangeAspect="1"/>
          </p:cNvSpPr>
          <p:nvPr/>
        </p:nvSpPr>
        <p:spPr>
          <a:xfrm>
            <a:off x="8350719" y="4134037"/>
            <a:ext cx="130578" cy="130578"/>
          </a:xfrm>
          <a:prstGeom prst="donut">
            <a:avLst/>
          </a:prstGeom>
          <a:solidFill>
            <a:srgbClr val="B70815"/>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32">
              <a:solidFill>
                <a:schemeClr val="tx1"/>
              </a:solidFill>
            </a:endParaRPr>
          </a:p>
        </p:txBody>
      </p:sp>
      <p:sp>
        <p:nvSpPr>
          <p:cNvPr id="78" name="Anello 77"/>
          <p:cNvSpPr>
            <a:spLocks noChangeAspect="1"/>
          </p:cNvSpPr>
          <p:nvPr/>
        </p:nvSpPr>
        <p:spPr>
          <a:xfrm>
            <a:off x="8349612" y="5093331"/>
            <a:ext cx="130578" cy="130578"/>
          </a:xfrm>
          <a:prstGeom prst="donut">
            <a:avLst/>
          </a:prstGeom>
          <a:solidFill>
            <a:srgbClr val="B70815"/>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32">
              <a:solidFill>
                <a:schemeClr val="tx1"/>
              </a:solidFill>
            </a:endParaRPr>
          </a:p>
        </p:txBody>
      </p:sp>
      <p:sp>
        <p:nvSpPr>
          <p:cNvPr id="79" name="Anello 78"/>
          <p:cNvSpPr>
            <a:spLocks noChangeAspect="1"/>
          </p:cNvSpPr>
          <p:nvPr/>
        </p:nvSpPr>
        <p:spPr>
          <a:xfrm>
            <a:off x="6780097" y="5979165"/>
            <a:ext cx="130578" cy="130578"/>
          </a:xfrm>
          <a:prstGeom prst="donut">
            <a:avLst/>
          </a:prstGeom>
          <a:solidFill>
            <a:srgbClr val="B70815"/>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32">
              <a:solidFill>
                <a:schemeClr val="tx1"/>
              </a:solidFill>
            </a:endParaRPr>
          </a:p>
        </p:txBody>
      </p:sp>
      <p:sp>
        <p:nvSpPr>
          <p:cNvPr id="88" name="Anello 87"/>
          <p:cNvSpPr>
            <a:spLocks noChangeAspect="1"/>
          </p:cNvSpPr>
          <p:nvPr/>
        </p:nvSpPr>
        <p:spPr>
          <a:xfrm>
            <a:off x="8349256" y="3171549"/>
            <a:ext cx="130578" cy="130578"/>
          </a:xfrm>
          <a:prstGeom prst="donut">
            <a:avLst/>
          </a:prstGeom>
          <a:solidFill>
            <a:srgbClr val="B70815"/>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632">
              <a:solidFill>
                <a:schemeClr val="tx1"/>
              </a:solidFill>
            </a:endParaRPr>
          </a:p>
        </p:txBody>
      </p:sp>
      <p:grpSp>
        <p:nvGrpSpPr>
          <p:cNvPr id="39" name="Gruppo 38"/>
          <p:cNvGrpSpPr/>
          <p:nvPr/>
        </p:nvGrpSpPr>
        <p:grpSpPr>
          <a:xfrm>
            <a:off x="470328" y="260369"/>
            <a:ext cx="2377600" cy="861453"/>
            <a:chOff x="667335" y="461685"/>
            <a:chExt cx="2621964" cy="949991"/>
          </a:xfrm>
        </p:grpSpPr>
        <p:pic>
          <p:nvPicPr>
            <p:cNvPr id="40" name="Immagine 39"/>
            <p:cNvPicPr>
              <a:picLocks noChangeAspect="1"/>
            </p:cNvPicPr>
            <p:nvPr/>
          </p:nvPicPr>
          <p:blipFill>
            <a:blip r:embed="rId6" cstate="print"/>
            <a:stretch>
              <a:fillRect/>
            </a:stretch>
          </p:blipFill>
          <p:spPr>
            <a:xfrm>
              <a:off x="680035" y="461685"/>
              <a:ext cx="2596565" cy="678742"/>
            </a:xfrm>
            <a:prstGeom prst="rect">
              <a:avLst/>
            </a:prstGeom>
          </p:spPr>
        </p:pic>
        <p:sp>
          <p:nvSpPr>
            <p:cNvPr id="42" name="CasellaDiTesto 41"/>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46" name="CasellaDiTesto 45"/>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2" name="Segnaposto numero diapositiva 1"/>
          <p:cNvSpPr>
            <a:spLocks noGrp="1"/>
          </p:cNvSpPr>
          <p:nvPr>
            <p:ph type="sldNum" sz="quarter" idx="12"/>
          </p:nvPr>
        </p:nvSpPr>
        <p:spPr/>
        <p:txBody>
          <a:bodyPr/>
          <a:lstStyle/>
          <a:p>
            <a:fld id="{5E1D6A6C-9BC6-45DC-B988-E4125A4898DB}" type="slidenum">
              <a:rPr lang="en-US" smtClean="0"/>
              <a:t>7</a:t>
            </a:fld>
            <a:endParaRPr lang="en-US"/>
          </a:p>
        </p:txBody>
      </p:sp>
    </p:spTree>
    <p:extLst>
      <p:ext uri="{BB962C8B-B14F-4D97-AF65-F5344CB8AC3E}">
        <p14:creationId xmlns:p14="http://schemas.microsoft.com/office/powerpoint/2010/main" val="83073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48415" y="1787194"/>
            <a:ext cx="9147716" cy="923330"/>
          </a:xfrm>
          <a:prstGeom prst="rect">
            <a:avLst/>
          </a:prstGeom>
          <a:noFill/>
        </p:spPr>
        <p:txBody>
          <a:bodyPr wrap="square" rtlCol="0">
            <a:spAutoFit/>
          </a:bodyPr>
          <a:lstStyle/>
          <a:p>
            <a:pPr algn="just"/>
            <a:r>
              <a:rPr lang="it-IT" dirty="0">
                <a:cs typeface="Avenir Book"/>
              </a:rPr>
              <a:t>WGT is able to follow the </a:t>
            </a:r>
            <a:r>
              <a:rPr lang="it-IT" b="1" dirty="0" err="1">
                <a:effectLst>
                  <a:outerShdw blurRad="38100" dist="38100" dir="2700000" algn="tl">
                    <a:srgbClr val="000000">
                      <a:alpha val="43137"/>
                    </a:srgbClr>
                  </a:outerShdw>
                </a:effectLst>
                <a:cs typeface="Avenir Book"/>
              </a:rPr>
              <a:t>fully</a:t>
            </a:r>
            <a:r>
              <a:rPr lang="it-IT" b="1" dirty="0">
                <a:effectLst>
                  <a:outerShdw blurRad="38100" dist="38100" dir="2700000" algn="tl">
                    <a:srgbClr val="000000">
                      <a:alpha val="43137"/>
                    </a:srgbClr>
                  </a:outerShdw>
                </a:effectLst>
                <a:cs typeface="Avenir Book"/>
              </a:rPr>
              <a:t> production process</a:t>
            </a:r>
            <a:r>
              <a:rPr lang="it-IT" dirty="0">
                <a:cs typeface="Avenir Book"/>
              </a:rPr>
              <a:t>: </a:t>
            </a:r>
          </a:p>
          <a:p>
            <a:pPr algn="just"/>
            <a:r>
              <a:rPr lang="it-IT" dirty="0">
                <a:cs typeface="Avenir Book"/>
              </a:rPr>
              <a:t>from the blank material up to final heat treatment and controls.</a:t>
            </a:r>
          </a:p>
          <a:p>
            <a:pPr algn="just"/>
            <a:r>
              <a:rPr lang="en-US" altLang="zh-CN" dirty="0">
                <a:cs typeface="Avenir Book"/>
              </a:rPr>
              <a:t>WGT</a:t>
            </a:r>
            <a:r>
              <a:rPr lang="zh-CN" altLang="en-US" dirty="0">
                <a:cs typeface="Avenir Book"/>
              </a:rPr>
              <a:t>能够完成产品整个生产过程：从原材料毛坯到产品最终的热处理</a:t>
            </a:r>
            <a:r>
              <a:rPr lang="zh-CN" altLang="en-US" dirty="0">
                <a:latin typeface="Avenir Book"/>
                <a:cs typeface="Avenir Book"/>
              </a:rPr>
              <a:t>。</a:t>
            </a:r>
            <a:endParaRPr lang="it-IT" dirty="0">
              <a:latin typeface="Avenir Book"/>
              <a:cs typeface="Avenir Book"/>
            </a:endParaRPr>
          </a:p>
        </p:txBody>
      </p:sp>
      <p:sp>
        <p:nvSpPr>
          <p:cNvPr id="34" name="CasellaDiTesto 33"/>
          <p:cNvSpPr txBox="1"/>
          <p:nvPr/>
        </p:nvSpPr>
        <p:spPr>
          <a:xfrm>
            <a:off x="8159591" y="349293"/>
            <a:ext cx="3302606" cy="801951"/>
          </a:xfrm>
          <a:prstGeom prst="rect">
            <a:avLst/>
          </a:prstGeom>
          <a:noFill/>
        </p:spPr>
        <p:txBody>
          <a:bodyPr wrap="square" rtlCol="0">
            <a:spAutoFit/>
          </a:bodyPr>
          <a:lstStyle/>
          <a:p>
            <a:pPr algn="r"/>
            <a:r>
              <a:rPr lang="it-IT" sz="997" dirty="0" err="1">
                <a:cs typeface="Avenir Book"/>
              </a:rPr>
              <a:t>Products</a:t>
            </a:r>
            <a:r>
              <a:rPr lang="it-IT" sz="997" dirty="0">
                <a:cs typeface="Avenir Book"/>
              </a:rPr>
              <a:t> &amp; </a:t>
            </a:r>
            <a:r>
              <a:rPr lang="it-IT" sz="997" dirty="0" err="1">
                <a:cs typeface="Avenir Book"/>
              </a:rPr>
              <a:t>markets</a:t>
            </a:r>
            <a:endParaRPr lang="it-IT" sz="997" dirty="0">
              <a:cs typeface="Avenir Book"/>
            </a:endParaRPr>
          </a:p>
          <a:p>
            <a:pPr algn="r"/>
            <a:r>
              <a:rPr lang="it-IT" b="1" dirty="0">
                <a:latin typeface="Arial Black" panose="020B0A04020102020204" pitchFamily="34" charset="0"/>
                <a:cs typeface="Avenir Book"/>
              </a:rPr>
              <a:t>PRODUCTION PROCESS</a:t>
            </a:r>
          </a:p>
          <a:p>
            <a:pPr algn="r"/>
            <a:r>
              <a:rPr lang="zh-CN" altLang="en-US" sz="1814" b="1" dirty="0">
                <a:cs typeface="Avenir Book"/>
              </a:rPr>
              <a:t>加工工艺</a:t>
            </a:r>
            <a:r>
              <a:rPr lang="it-IT" sz="1814" b="1" dirty="0">
                <a:cs typeface="Avenir Book"/>
              </a:rPr>
              <a:t> </a:t>
            </a:r>
          </a:p>
        </p:txBody>
      </p:sp>
      <p:grpSp>
        <p:nvGrpSpPr>
          <p:cNvPr id="18" name="Gruppo 17"/>
          <p:cNvGrpSpPr/>
          <p:nvPr/>
        </p:nvGrpSpPr>
        <p:grpSpPr>
          <a:xfrm>
            <a:off x="470328" y="260369"/>
            <a:ext cx="2377600" cy="861453"/>
            <a:chOff x="667335" y="461685"/>
            <a:chExt cx="2621964" cy="949991"/>
          </a:xfrm>
        </p:grpSpPr>
        <p:pic>
          <p:nvPicPr>
            <p:cNvPr id="19" name="Immagine 18"/>
            <p:cNvPicPr>
              <a:picLocks noChangeAspect="1"/>
            </p:cNvPicPr>
            <p:nvPr/>
          </p:nvPicPr>
          <p:blipFill>
            <a:blip r:embed="rId2" cstate="print"/>
            <a:stretch>
              <a:fillRect/>
            </a:stretch>
          </p:blipFill>
          <p:spPr>
            <a:xfrm>
              <a:off x="680035" y="461685"/>
              <a:ext cx="2596565" cy="678742"/>
            </a:xfrm>
            <a:prstGeom prst="rect">
              <a:avLst/>
            </a:prstGeom>
          </p:spPr>
        </p:pic>
        <p:sp>
          <p:nvSpPr>
            <p:cNvPr id="20" name="CasellaDiTesto 19"/>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grpSp>
        <p:nvGrpSpPr>
          <p:cNvPr id="21" name="Gruppo 20"/>
          <p:cNvGrpSpPr/>
          <p:nvPr/>
        </p:nvGrpSpPr>
        <p:grpSpPr>
          <a:xfrm>
            <a:off x="613491" y="3339406"/>
            <a:ext cx="9861159" cy="1759180"/>
            <a:chOff x="438735" y="3727325"/>
            <a:chExt cx="9861159" cy="1759180"/>
          </a:xfrm>
        </p:grpSpPr>
        <p:graphicFrame>
          <p:nvGraphicFramePr>
            <p:cNvPr id="23" name="Diagramma 22"/>
            <p:cNvGraphicFramePr/>
            <p:nvPr>
              <p:extLst>
                <p:ext uri="{D42A27DB-BD31-4B8C-83A1-F6EECF244321}">
                  <p14:modId xmlns:p14="http://schemas.microsoft.com/office/powerpoint/2010/main" val="1210533273"/>
                </p:ext>
              </p:extLst>
            </p:nvPr>
          </p:nvGraphicFramePr>
          <p:xfrm>
            <a:off x="438735" y="3999487"/>
            <a:ext cx="9861159" cy="1487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4" name="Gruppo 23"/>
            <p:cNvGrpSpPr/>
            <p:nvPr/>
          </p:nvGrpSpPr>
          <p:grpSpPr>
            <a:xfrm>
              <a:off x="5292859" y="3727325"/>
              <a:ext cx="1367989" cy="540000"/>
              <a:chOff x="10" y="0"/>
              <a:chExt cx="1367989" cy="540000"/>
            </a:xfrm>
            <a:solidFill>
              <a:srgbClr val="849C4E"/>
            </a:solidFill>
          </p:grpSpPr>
          <p:sp>
            <p:nvSpPr>
              <p:cNvPr id="25" name="Mostrina 67"/>
              <p:cNvSpPr/>
              <p:nvPr/>
            </p:nvSpPr>
            <p:spPr>
              <a:xfrm>
                <a:off x="10" y="0"/>
                <a:ext cx="1367989" cy="540000"/>
              </a:xfrm>
              <a:prstGeom prst="chevron">
                <a:avLst/>
              </a:prstGeom>
              <a:noFill/>
              <a:ln w="12700" cmpd="sng">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7" name="Mostrina 4"/>
              <p:cNvSpPr/>
              <p:nvPr/>
            </p:nvSpPr>
            <p:spPr>
              <a:xfrm>
                <a:off x="135009" y="0"/>
                <a:ext cx="1097989" cy="540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it-IT" b="1" kern="1200" dirty="0">
                    <a:solidFill>
                      <a:srgbClr val="000000"/>
                    </a:solidFill>
                  </a:rPr>
                  <a:t>Shaping </a:t>
                </a:r>
                <a:r>
                  <a:rPr lang="zh-CN" altLang="en-US" b="1" kern="1200" dirty="0">
                    <a:solidFill>
                      <a:srgbClr val="000000"/>
                    </a:solidFill>
                  </a:rPr>
                  <a:t>插齿</a:t>
                </a:r>
                <a:endParaRPr lang="it-IT" b="1" kern="1200" dirty="0">
                  <a:solidFill>
                    <a:srgbClr val="000000"/>
                  </a:solidFill>
                </a:endParaRPr>
              </a:p>
            </p:txBody>
          </p:sp>
        </p:grpSp>
      </p:grpSp>
      <p:sp>
        <p:nvSpPr>
          <p:cNvPr id="29" name="CasellaDiTesto 28"/>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4" name="Segnaposto numero diapositiva 3"/>
          <p:cNvSpPr>
            <a:spLocks noGrp="1"/>
          </p:cNvSpPr>
          <p:nvPr>
            <p:ph type="sldNum" sz="quarter" idx="12"/>
          </p:nvPr>
        </p:nvSpPr>
        <p:spPr/>
        <p:txBody>
          <a:bodyPr/>
          <a:lstStyle/>
          <a:p>
            <a:fld id="{5E1D6A6C-9BC6-45DC-B988-E4125A4898DB}" type="slidenum">
              <a:rPr lang="en-US" smtClean="0"/>
              <a:t>8</a:t>
            </a:fld>
            <a:endParaRPr lang="en-US"/>
          </a:p>
        </p:txBody>
      </p:sp>
    </p:spTree>
    <p:extLst>
      <p:ext uri="{BB962C8B-B14F-4D97-AF65-F5344CB8AC3E}">
        <p14:creationId xmlns:p14="http://schemas.microsoft.com/office/powerpoint/2010/main" val="3085642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8711818" y="167135"/>
            <a:ext cx="3199575" cy="801951"/>
          </a:xfrm>
          <a:prstGeom prst="rect">
            <a:avLst/>
          </a:prstGeom>
          <a:noFill/>
        </p:spPr>
        <p:txBody>
          <a:bodyPr wrap="square" rtlCol="0">
            <a:spAutoFit/>
          </a:bodyPr>
          <a:lstStyle/>
          <a:p>
            <a:pPr algn="r"/>
            <a:r>
              <a:rPr lang="it-IT" sz="997" dirty="0" err="1">
                <a:cs typeface="Avenir Book"/>
              </a:rPr>
              <a:t>Products</a:t>
            </a:r>
            <a:r>
              <a:rPr lang="it-IT" sz="997" dirty="0">
                <a:cs typeface="Avenir Book"/>
              </a:rPr>
              <a:t> &amp; </a:t>
            </a:r>
            <a:r>
              <a:rPr lang="it-IT" sz="997" dirty="0" err="1">
                <a:cs typeface="Avenir Book"/>
              </a:rPr>
              <a:t>markets</a:t>
            </a:r>
            <a:endParaRPr lang="it-IT" sz="997" dirty="0">
              <a:cs typeface="Avenir Book"/>
            </a:endParaRPr>
          </a:p>
          <a:p>
            <a:pPr algn="r"/>
            <a:r>
              <a:rPr lang="it-IT" b="1" dirty="0">
                <a:latin typeface="Arial Black" panose="020B0A04020102020204" pitchFamily="34" charset="0"/>
                <a:cs typeface="Avenir Book"/>
              </a:rPr>
              <a:t>PRODUCTION PROCESS</a:t>
            </a:r>
          </a:p>
          <a:p>
            <a:pPr algn="r"/>
            <a:r>
              <a:rPr lang="zh-CN" altLang="en-US" sz="1814" b="1" dirty="0">
                <a:cs typeface="Avenir Book"/>
              </a:rPr>
              <a:t>加工工艺</a:t>
            </a:r>
            <a:r>
              <a:rPr lang="it-IT" sz="1814" b="1" dirty="0">
                <a:cs typeface="Avenir Book"/>
              </a:rPr>
              <a:t> </a:t>
            </a:r>
          </a:p>
        </p:txBody>
      </p:sp>
      <p:pic>
        <p:nvPicPr>
          <p:cNvPr id="4" name="Immagine 3" descr="Untitled-1.png"/>
          <p:cNvPicPr>
            <a:picLocks noChangeAspect="1"/>
          </p:cNvPicPr>
          <p:nvPr/>
        </p:nvPicPr>
        <p:blipFill rotWithShape="1">
          <a:blip r:embed="rId2" cstate="screen"/>
          <a:srcRect/>
          <a:stretch>
            <a:fillRect/>
          </a:stretch>
        </p:blipFill>
        <p:spPr>
          <a:xfrm>
            <a:off x="7955379" y="1404138"/>
            <a:ext cx="3956014" cy="5276811"/>
          </a:xfrm>
          <a:prstGeom prst="rect">
            <a:avLst/>
          </a:prstGeom>
        </p:spPr>
      </p:pic>
      <p:sp>
        <p:nvSpPr>
          <p:cNvPr id="17" name="Rettangolo 16"/>
          <p:cNvSpPr/>
          <p:nvPr/>
        </p:nvSpPr>
        <p:spPr>
          <a:xfrm>
            <a:off x="4654339" y="3673605"/>
            <a:ext cx="3051839" cy="2062103"/>
          </a:xfrm>
          <a:prstGeom prst="rect">
            <a:avLst/>
          </a:prstGeom>
        </p:spPr>
        <p:txBody>
          <a:bodyPr wrap="square">
            <a:spAutoFit/>
          </a:bodyPr>
          <a:lstStyle/>
          <a:p>
            <a:endParaRPr lang="it-IT" sz="1600" dirty="0">
              <a:cs typeface="Avenir Book"/>
            </a:endParaRPr>
          </a:p>
          <a:p>
            <a:pPr marL="0" lvl="3"/>
            <a:r>
              <a:rPr lang="it-IT" sz="1600" b="1" u="sng" dirty="0"/>
              <a:t>160/120 </a:t>
            </a:r>
            <a:r>
              <a:rPr lang="zh-CN" altLang="en-US" sz="1600" b="1" u="sng" dirty="0"/>
              <a:t>吨立式拉床</a:t>
            </a:r>
            <a:endParaRPr lang="it-IT" sz="1600" b="1" u="sng" dirty="0"/>
          </a:p>
          <a:p>
            <a:pPr marL="0" lvl="3"/>
            <a:endParaRPr lang="it-IT" sz="1600" b="1" u="sng" dirty="0"/>
          </a:p>
          <a:p>
            <a:r>
              <a:rPr lang="zh-CN" altLang="en-US" sz="1600" dirty="0"/>
              <a:t>精</a:t>
            </a:r>
            <a:r>
              <a:rPr lang="zh-CN" altLang="en-US" sz="1600" dirty="0" smtClean="0"/>
              <a:t>度</a:t>
            </a:r>
            <a:r>
              <a:rPr lang="en-US" altLang="zh-CN" sz="1600" dirty="0" smtClean="0"/>
              <a:t>: </a:t>
            </a:r>
            <a:r>
              <a:rPr lang="zh-CN" altLang="en-US" sz="1600" dirty="0" smtClean="0"/>
              <a:t>达</a:t>
            </a:r>
            <a:r>
              <a:rPr lang="en-US" altLang="zh-CN" sz="1600" dirty="0"/>
              <a:t>DIN 8</a:t>
            </a:r>
            <a:r>
              <a:rPr lang="zh-CN" altLang="en-US" sz="1600" dirty="0"/>
              <a:t>级</a:t>
            </a:r>
            <a:endParaRPr lang="it-IT" sz="1600" dirty="0"/>
          </a:p>
          <a:p>
            <a:r>
              <a:rPr lang="zh-CN" altLang="en-US" sz="1600" dirty="0"/>
              <a:t>内</a:t>
            </a:r>
            <a:r>
              <a:rPr lang="zh-CN" altLang="en-US" sz="1600" dirty="0" smtClean="0"/>
              <a:t>径</a:t>
            </a:r>
            <a:r>
              <a:rPr lang="en-US" altLang="zh-CN" sz="1600" dirty="0" smtClean="0"/>
              <a:t>: </a:t>
            </a:r>
            <a:r>
              <a:rPr lang="zh-CN" altLang="en-US" sz="1600" dirty="0" smtClean="0"/>
              <a:t>最</a:t>
            </a:r>
            <a:r>
              <a:rPr lang="zh-CN" altLang="en-US" sz="1600" dirty="0"/>
              <a:t>大</a:t>
            </a:r>
            <a:r>
              <a:rPr lang="en-US" altLang="zh-CN" sz="1600" dirty="0"/>
              <a:t>450mm</a:t>
            </a:r>
            <a:endParaRPr lang="it-IT" sz="1600" dirty="0"/>
          </a:p>
          <a:p>
            <a:r>
              <a:rPr lang="zh-CN" altLang="en-US" sz="1600" dirty="0"/>
              <a:t>拉</a:t>
            </a:r>
            <a:r>
              <a:rPr lang="zh-CN" altLang="en-US" sz="1600" dirty="0" smtClean="0"/>
              <a:t>刀</a:t>
            </a:r>
            <a:r>
              <a:rPr lang="en-US" altLang="zh-CN" sz="1600" dirty="0" smtClean="0"/>
              <a:t>: </a:t>
            </a:r>
            <a:r>
              <a:rPr lang="zh-CN" altLang="en-US" sz="1600" dirty="0" smtClean="0"/>
              <a:t>长</a:t>
            </a:r>
            <a:r>
              <a:rPr lang="zh-CN" altLang="en-US" sz="1600" dirty="0"/>
              <a:t>度</a:t>
            </a:r>
            <a:r>
              <a:rPr lang="it-IT" sz="1600" dirty="0"/>
              <a:t> 3100mm	</a:t>
            </a:r>
          </a:p>
          <a:p>
            <a:r>
              <a:rPr lang="zh-CN" altLang="en-US" sz="1600" dirty="0"/>
              <a:t>齿圈最大高</a:t>
            </a:r>
            <a:r>
              <a:rPr lang="zh-CN" altLang="en-US" sz="1600" dirty="0" smtClean="0"/>
              <a:t>度</a:t>
            </a:r>
            <a:r>
              <a:rPr lang="en-US" altLang="zh-CN" sz="1600" dirty="0" smtClean="0"/>
              <a:t>: </a:t>
            </a:r>
            <a:r>
              <a:rPr lang="it-IT" sz="1600" dirty="0" smtClean="0"/>
              <a:t> </a:t>
            </a:r>
            <a:r>
              <a:rPr lang="it-IT" sz="1600" dirty="0"/>
              <a:t>350mm</a:t>
            </a:r>
          </a:p>
          <a:p>
            <a:r>
              <a:rPr lang="zh-CN" altLang="en-US" sz="1600" dirty="0"/>
              <a:t>年生产能力 </a:t>
            </a:r>
            <a:r>
              <a:rPr lang="en-US" altLang="zh-CN" sz="1600" dirty="0" smtClean="0"/>
              <a:t>250.000</a:t>
            </a:r>
            <a:r>
              <a:rPr lang="zh-CN" altLang="en-US" sz="1600" dirty="0">
                <a:cs typeface="Avenir Book"/>
              </a:rPr>
              <a:t>件</a:t>
            </a:r>
            <a:endParaRPr lang="it-IT" sz="1600" dirty="0">
              <a:cs typeface="Avenir Book"/>
            </a:endParaRPr>
          </a:p>
        </p:txBody>
      </p:sp>
      <p:sp>
        <p:nvSpPr>
          <p:cNvPr id="2" name="TextBox 1"/>
          <p:cNvSpPr txBox="1"/>
          <p:nvPr/>
        </p:nvSpPr>
        <p:spPr>
          <a:xfrm>
            <a:off x="964213" y="2636982"/>
            <a:ext cx="6319462" cy="923330"/>
          </a:xfrm>
          <a:prstGeom prst="rect">
            <a:avLst/>
          </a:prstGeom>
          <a:noFill/>
        </p:spPr>
        <p:txBody>
          <a:bodyPr wrap="square" rtlCol="0">
            <a:spAutoFit/>
          </a:bodyPr>
          <a:lstStyle/>
          <a:p>
            <a:r>
              <a:rPr lang="it-IT" dirty="0">
                <a:cs typeface="Avenir Book"/>
              </a:rPr>
              <a:t>BROACHING The most efficient way for producing ring </a:t>
            </a:r>
            <a:r>
              <a:rPr lang="it-IT" dirty="0" smtClean="0">
                <a:cs typeface="Avenir Book"/>
              </a:rPr>
              <a:t>gears fasten - stable quality - efficiency .</a:t>
            </a:r>
            <a:endParaRPr lang="it-IT" dirty="0">
              <a:cs typeface="Avenir Book"/>
            </a:endParaRPr>
          </a:p>
          <a:p>
            <a:r>
              <a:rPr lang="zh-CN" altLang="en-US" dirty="0" smtClean="0">
                <a:cs typeface="Avenir Book"/>
              </a:rPr>
              <a:t>拉齿</a:t>
            </a:r>
            <a:r>
              <a:rPr lang="zh-CN" altLang="en-US" dirty="0">
                <a:cs typeface="Avenir Book"/>
              </a:rPr>
              <a:t>是加工齿圈的最有效、最优质的方法</a:t>
            </a:r>
          </a:p>
        </p:txBody>
      </p:sp>
      <p:sp>
        <p:nvSpPr>
          <p:cNvPr id="8" name="Rettangolo 16"/>
          <p:cNvSpPr/>
          <p:nvPr/>
        </p:nvSpPr>
        <p:spPr>
          <a:xfrm>
            <a:off x="551357" y="3639269"/>
            <a:ext cx="3853782" cy="2130776"/>
          </a:xfrm>
          <a:prstGeom prst="rect">
            <a:avLst/>
          </a:prstGeom>
        </p:spPr>
        <p:txBody>
          <a:bodyPr wrap="square">
            <a:spAutoFit/>
          </a:bodyPr>
          <a:lstStyle/>
          <a:p>
            <a:endParaRPr lang="it-IT" sz="1814" dirty="0">
              <a:cs typeface="Avenir Book"/>
            </a:endParaRPr>
          </a:p>
          <a:p>
            <a:pPr marL="0" lvl="3"/>
            <a:r>
              <a:rPr lang="it-IT" b="1" u="sng" dirty="0">
                <a:cs typeface="Avenir Book"/>
              </a:rPr>
              <a:t>BROACHING MACHINE 160/120 </a:t>
            </a:r>
            <a:r>
              <a:rPr lang="it-IT" b="1" u="sng" dirty="0" smtClean="0">
                <a:cs typeface="Avenir Book"/>
              </a:rPr>
              <a:t>TON</a:t>
            </a:r>
          </a:p>
          <a:p>
            <a:pPr marL="0" lvl="3"/>
            <a:endParaRPr lang="it-IT" sz="1632" dirty="0">
              <a:cs typeface="Avenir Book"/>
            </a:endParaRPr>
          </a:p>
          <a:p>
            <a:r>
              <a:rPr lang="en-US" sz="1600" dirty="0">
                <a:cs typeface="Avenir Book"/>
              </a:rPr>
              <a:t>Quality </a:t>
            </a:r>
            <a:r>
              <a:rPr lang="it-IT" sz="1600" dirty="0">
                <a:cs typeface="Avenir Book"/>
              </a:rPr>
              <a:t> = DIN 8	</a:t>
            </a:r>
          </a:p>
          <a:p>
            <a:r>
              <a:rPr lang="en-US" altLang="zh-TW" sz="1600" dirty="0">
                <a:cs typeface="Avenir Book"/>
              </a:rPr>
              <a:t>ID </a:t>
            </a:r>
            <a:r>
              <a:rPr lang="it-IT" sz="1600" dirty="0">
                <a:cs typeface="Avenir Book"/>
              </a:rPr>
              <a:t>max ring </a:t>
            </a:r>
            <a:r>
              <a:rPr lang="it-IT" sz="1600" dirty="0" err="1">
                <a:cs typeface="Avenir Book"/>
              </a:rPr>
              <a:t>gear</a:t>
            </a:r>
            <a:r>
              <a:rPr lang="it-IT" sz="1600" dirty="0">
                <a:cs typeface="Avenir Book"/>
              </a:rPr>
              <a:t> ID = 450mm</a:t>
            </a:r>
          </a:p>
          <a:p>
            <a:r>
              <a:rPr lang="it-IT" sz="1600" dirty="0">
                <a:cs typeface="Avenir Book"/>
              </a:rPr>
              <a:t>Tool length = 3100 mm	</a:t>
            </a:r>
          </a:p>
          <a:p>
            <a:r>
              <a:rPr lang="it-IT" sz="1600" dirty="0">
                <a:cs typeface="Avenir Book"/>
              </a:rPr>
              <a:t>Max Ring Gear  h 350 mm</a:t>
            </a:r>
          </a:p>
          <a:p>
            <a:r>
              <a:rPr lang="en-US" altLang="zh-CN" sz="1600" dirty="0">
                <a:cs typeface="Avenir Book"/>
              </a:rPr>
              <a:t>Annual production capability </a:t>
            </a:r>
            <a:r>
              <a:rPr lang="en-US" altLang="zh-CN" sz="1600" dirty="0" smtClean="0">
                <a:cs typeface="Avenir Book"/>
              </a:rPr>
              <a:t> 250 </a:t>
            </a:r>
            <a:r>
              <a:rPr lang="en-US" altLang="zh-CN" sz="1600" dirty="0">
                <a:cs typeface="Avenir Book"/>
              </a:rPr>
              <a:t>.000 pcs</a:t>
            </a:r>
            <a:endParaRPr lang="it-IT" sz="1600" dirty="0">
              <a:cs typeface="Avenir Book"/>
            </a:endParaRPr>
          </a:p>
        </p:txBody>
      </p:sp>
      <p:grpSp>
        <p:nvGrpSpPr>
          <p:cNvPr id="9" name="Gruppo 8"/>
          <p:cNvGrpSpPr/>
          <p:nvPr/>
        </p:nvGrpSpPr>
        <p:grpSpPr>
          <a:xfrm>
            <a:off x="470328" y="260369"/>
            <a:ext cx="2377600" cy="861453"/>
            <a:chOff x="667335" y="461685"/>
            <a:chExt cx="2621964" cy="949991"/>
          </a:xfrm>
        </p:grpSpPr>
        <p:pic>
          <p:nvPicPr>
            <p:cNvPr id="10" name="Immagine 9"/>
            <p:cNvPicPr>
              <a:picLocks noChangeAspect="1"/>
            </p:cNvPicPr>
            <p:nvPr/>
          </p:nvPicPr>
          <p:blipFill>
            <a:blip r:embed="rId3" cstate="print"/>
            <a:stretch>
              <a:fillRect/>
            </a:stretch>
          </p:blipFill>
          <p:spPr>
            <a:xfrm>
              <a:off x="680035" y="461685"/>
              <a:ext cx="2596565" cy="678742"/>
            </a:xfrm>
            <a:prstGeom prst="rect">
              <a:avLst/>
            </a:prstGeom>
          </p:spPr>
        </p:pic>
        <p:sp>
          <p:nvSpPr>
            <p:cNvPr id="11" name="CasellaDiTesto 10"/>
            <p:cNvSpPr txBox="1"/>
            <p:nvPr/>
          </p:nvSpPr>
          <p:spPr>
            <a:xfrm>
              <a:off x="667335" y="1125228"/>
              <a:ext cx="2621964" cy="286448"/>
            </a:xfrm>
            <a:prstGeom prst="rect">
              <a:avLst/>
            </a:prstGeom>
            <a:noFill/>
          </p:spPr>
          <p:txBody>
            <a:bodyPr wrap="square" rtlCol="0">
              <a:spAutoFit/>
            </a:bodyPr>
            <a:lstStyle/>
            <a:p>
              <a:pPr algn="ctr"/>
              <a:endParaRPr lang="it-IT" sz="1088" spc="181" dirty="0">
                <a:latin typeface="Franklin Gothic Medium" panose="020B0603020102020204"/>
                <a:cs typeface="Franklin Gothic Medium" panose="020B0603020102020204"/>
              </a:endParaRPr>
            </a:p>
          </p:txBody>
        </p:sp>
      </p:grpSp>
      <p:sp>
        <p:nvSpPr>
          <p:cNvPr id="15" name="CasellaDiTesto 14"/>
          <p:cNvSpPr txBox="1"/>
          <p:nvPr/>
        </p:nvSpPr>
        <p:spPr>
          <a:xfrm>
            <a:off x="5107261" y="6496029"/>
            <a:ext cx="3165231" cy="261610"/>
          </a:xfrm>
          <a:prstGeom prst="rect">
            <a:avLst/>
          </a:prstGeom>
          <a:noFill/>
        </p:spPr>
        <p:txBody>
          <a:bodyPr wrap="square" rtlCol="0">
            <a:spAutoFit/>
          </a:bodyPr>
          <a:lstStyle/>
          <a:p>
            <a:r>
              <a:rPr lang="it-IT" sz="1100" i="1" dirty="0">
                <a:solidFill>
                  <a:schemeClr val="bg2">
                    <a:lumMod val="50000"/>
                  </a:schemeClr>
                </a:solidFill>
                <a:latin typeface="Franklin Gothic Medium" panose="020B0603020102020204" pitchFamily="34" charset="0"/>
              </a:rPr>
              <a:t>WGT - Technology to Complete</a:t>
            </a:r>
            <a:endParaRPr lang="en-US" sz="1100" i="1" dirty="0">
              <a:solidFill>
                <a:schemeClr val="bg2">
                  <a:lumMod val="50000"/>
                </a:schemeClr>
              </a:solidFill>
              <a:latin typeface="Franklin Gothic Medium" panose="020B0603020102020204" pitchFamily="34" charset="0"/>
            </a:endParaRPr>
          </a:p>
        </p:txBody>
      </p:sp>
      <p:sp>
        <p:nvSpPr>
          <p:cNvPr id="3" name="Segnaposto numero diapositiva 2"/>
          <p:cNvSpPr>
            <a:spLocks noGrp="1"/>
          </p:cNvSpPr>
          <p:nvPr>
            <p:ph type="sldNum" sz="quarter" idx="12"/>
          </p:nvPr>
        </p:nvSpPr>
        <p:spPr/>
        <p:txBody>
          <a:bodyPr/>
          <a:lstStyle/>
          <a:p>
            <a:fld id="{5E1D6A6C-9BC6-45DC-B988-E4125A4898DB}" type="slidenum">
              <a:rPr lang="en-US" smtClean="0"/>
              <a:t>9</a:t>
            </a:fld>
            <a:endParaRPr lang="en-US"/>
          </a:p>
        </p:txBody>
      </p:sp>
      <p:sp>
        <p:nvSpPr>
          <p:cNvPr id="12" name="Rettangolo 16">
            <a:extLst>
              <a:ext uri="{FF2B5EF4-FFF2-40B4-BE49-F238E27FC236}">
                <a16:creationId xmlns:a16="http://schemas.microsoft.com/office/drawing/2014/main" id="{F04DFF8A-3CEF-4F67-B201-9911F6A1314E}"/>
              </a:ext>
            </a:extLst>
          </p:cNvPr>
          <p:cNvSpPr/>
          <p:nvPr/>
        </p:nvSpPr>
        <p:spPr>
          <a:xfrm>
            <a:off x="679300" y="1327448"/>
            <a:ext cx="7451678" cy="830997"/>
          </a:xfrm>
          <a:prstGeom prst="rect">
            <a:avLst/>
          </a:prstGeom>
        </p:spPr>
        <p:txBody>
          <a:bodyPr wrap="square">
            <a:spAutoFit/>
          </a:bodyPr>
          <a:lstStyle/>
          <a:p>
            <a:r>
              <a:rPr lang="en-US" sz="2400" b="1" spc="544" dirty="0" smtClean="0">
                <a:cs typeface="Avenir Book"/>
              </a:rPr>
              <a:t>BROACH MACHINE MAIN TECH SPEC.</a:t>
            </a:r>
            <a:endParaRPr lang="en-US" altLang="zh-CN" sz="2400" b="1" spc="544" dirty="0">
              <a:cs typeface="Avenir Book"/>
            </a:endParaRPr>
          </a:p>
          <a:p>
            <a:r>
              <a:rPr lang="it-IT" sz="2400" b="1" spc="544" dirty="0">
                <a:cs typeface="Avenir Book"/>
              </a:rPr>
              <a:t> </a:t>
            </a:r>
          </a:p>
        </p:txBody>
      </p:sp>
    </p:spTree>
    <p:extLst>
      <p:ext uri="{BB962C8B-B14F-4D97-AF65-F5344CB8AC3E}">
        <p14:creationId xmlns:p14="http://schemas.microsoft.com/office/powerpoint/2010/main" val="292617116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TotalTime>
  <Words>1575</Words>
  <Application>Microsoft Office PowerPoint</Application>
  <PresentationFormat>宽屏</PresentationFormat>
  <Paragraphs>322</Paragraphs>
  <Slides>21</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21</vt:i4>
      </vt:variant>
    </vt:vector>
  </HeadingPairs>
  <TitlesOfParts>
    <vt:vector size="32" baseType="lpstr">
      <vt:lpstr>Avenir Book</vt:lpstr>
      <vt:lpstr>新細明體</vt:lpstr>
      <vt:lpstr>黑体</vt:lpstr>
      <vt:lpstr>宋体</vt:lpstr>
      <vt:lpstr>Arial</vt:lpstr>
      <vt:lpstr>Arial Black</vt:lpstr>
      <vt:lpstr>Calibri</vt:lpstr>
      <vt:lpstr>Calibri Light</vt:lpstr>
      <vt:lpstr>Franklin Gothic Medium</vt:lpstr>
      <vt:lpstr>Wingdings</vt:lpstr>
      <vt:lpstr>Tema di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Elisa Regolini</dc:creator>
  <cp:lastModifiedBy>Marisa Yao</cp:lastModifiedBy>
  <cp:revision>138</cp:revision>
  <cp:lastPrinted>2021-11-11T08:34:33Z</cp:lastPrinted>
  <dcterms:created xsi:type="dcterms:W3CDTF">2019-03-22T07:36:59Z</dcterms:created>
  <dcterms:modified xsi:type="dcterms:W3CDTF">2022-10-25T00:57:34Z</dcterms:modified>
</cp:coreProperties>
</file>